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17" r:id="rId5"/>
  </p:sldMasterIdLst>
  <p:notesMasterIdLst>
    <p:notesMasterId r:id="rId60"/>
  </p:notesMasterIdLst>
  <p:handoutMasterIdLst>
    <p:handoutMasterId r:id="rId61"/>
  </p:handoutMasterIdLst>
  <p:sldIdLst>
    <p:sldId id="268" r:id="rId6"/>
    <p:sldId id="541" r:id="rId7"/>
    <p:sldId id="270" r:id="rId8"/>
    <p:sldId id="664" r:id="rId9"/>
    <p:sldId id="539" r:id="rId10"/>
    <p:sldId id="482" r:id="rId11"/>
    <p:sldId id="625" r:id="rId12"/>
    <p:sldId id="645" r:id="rId13"/>
    <p:sldId id="696" r:id="rId14"/>
    <p:sldId id="699" r:id="rId15"/>
    <p:sldId id="617" r:id="rId16"/>
    <p:sldId id="1483" r:id="rId17"/>
    <p:sldId id="698" r:id="rId18"/>
    <p:sldId id="710" r:id="rId19"/>
    <p:sldId id="711" r:id="rId20"/>
    <p:sldId id="708" r:id="rId21"/>
    <p:sldId id="1484" r:id="rId22"/>
    <p:sldId id="606" r:id="rId23"/>
    <p:sldId id="608" r:id="rId24"/>
    <p:sldId id="642" r:id="rId25"/>
    <p:sldId id="624" r:id="rId26"/>
    <p:sldId id="596" r:id="rId27"/>
    <p:sldId id="365" r:id="rId28"/>
    <p:sldId id="688" r:id="rId29"/>
    <p:sldId id="1473" r:id="rId30"/>
    <p:sldId id="1486" r:id="rId31"/>
    <p:sldId id="686" r:id="rId32"/>
    <p:sldId id="633" r:id="rId33"/>
    <p:sldId id="647" r:id="rId34"/>
    <p:sldId id="648" r:id="rId35"/>
    <p:sldId id="587" r:id="rId36"/>
    <p:sldId id="671" r:id="rId37"/>
    <p:sldId id="672" r:id="rId38"/>
    <p:sldId id="673" r:id="rId39"/>
    <p:sldId id="676" r:id="rId40"/>
    <p:sldId id="1487" r:id="rId41"/>
    <p:sldId id="681" r:id="rId42"/>
    <p:sldId id="683" r:id="rId43"/>
    <p:sldId id="684" r:id="rId44"/>
    <p:sldId id="1474" r:id="rId45"/>
    <p:sldId id="646" r:id="rId46"/>
    <p:sldId id="1494" r:id="rId47"/>
    <p:sldId id="1495" r:id="rId48"/>
    <p:sldId id="1492" r:id="rId49"/>
    <p:sldId id="557" r:id="rId50"/>
    <p:sldId id="1488" r:id="rId51"/>
    <p:sldId id="561" r:id="rId52"/>
    <p:sldId id="1490" r:id="rId53"/>
    <p:sldId id="1482" r:id="rId54"/>
    <p:sldId id="523" r:id="rId55"/>
    <p:sldId id="1476" r:id="rId56"/>
    <p:sldId id="1496" r:id="rId57"/>
    <p:sldId id="1479" r:id="rId58"/>
    <p:sldId id="1497" r:id="rId59"/>
  </p:sldIdLst>
  <p:sldSz cx="9144000" cy="5143500" type="screen16x9"/>
  <p:notesSz cx="9144000" cy="6858000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sbeth Hald Andersen" initials="LHA" lastIdx="27" clrIdx="6">
    <p:extLst>
      <p:ext uri="{19B8F6BF-5375-455C-9EA6-DF929625EA0E}">
        <p15:presenceInfo xmlns:p15="http://schemas.microsoft.com/office/powerpoint/2012/main" userId="S::lih@kombit.dk::6818afab-1324-4775-b852-8ee0f68a5049" providerId="AD"/>
      </p:ext>
    </p:extLst>
  </p:cmAuthor>
  <p:cmAuthor id="1" name="Eva Maria Ellingsøe" initials="EME" lastIdx="190" clrIdx="0">
    <p:extLst>
      <p:ext uri="{19B8F6BF-5375-455C-9EA6-DF929625EA0E}">
        <p15:presenceInfo xmlns:p15="http://schemas.microsoft.com/office/powerpoint/2012/main" userId="S::evme@netcompany.com::b52f3b26-8880-4f4e-8412-b666c7b9a678" providerId="AD"/>
      </p:ext>
    </p:extLst>
  </p:cmAuthor>
  <p:cmAuthor id="8" name="ncdmz\exz65a" initials="n" lastIdx="12" clrIdx="7">
    <p:extLst>
      <p:ext uri="{19B8F6BF-5375-455C-9EA6-DF929625EA0E}">
        <p15:presenceInfo xmlns:p15="http://schemas.microsoft.com/office/powerpoint/2012/main" userId="ncdmz\exz65a" providerId="None"/>
      </p:ext>
    </p:extLst>
  </p:cmAuthor>
  <p:cmAuthor id="2" name="NCDMZ\nath" initials="N" lastIdx="1" clrIdx="1">
    <p:extLst>
      <p:ext uri="{19B8F6BF-5375-455C-9EA6-DF929625EA0E}">
        <p15:presenceInfo xmlns:p15="http://schemas.microsoft.com/office/powerpoint/2012/main" userId="NCDMZ\nath" providerId="None"/>
      </p:ext>
    </p:extLst>
  </p:cmAuthor>
  <p:cmAuthor id="3" name="ncdmz\exawskombit" initials="n" lastIdx="21" clrIdx="2">
    <p:extLst>
      <p:ext uri="{19B8F6BF-5375-455C-9EA6-DF929625EA0E}">
        <p15:presenceInfo xmlns:p15="http://schemas.microsoft.com/office/powerpoint/2012/main" userId="ncdmz\exawskombit" providerId="None"/>
      </p:ext>
    </p:extLst>
  </p:cmAuthor>
  <p:cmAuthor id="4" name="Natasja Halken Nordkvist Henriksen" initials="NHNH" lastIdx="14" clrIdx="3">
    <p:extLst>
      <p:ext uri="{19B8F6BF-5375-455C-9EA6-DF929625EA0E}">
        <p15:presenceInfo xmlns:p15="http://schemas.microsoft.com/office/powerpoint/2012/main" userId="S::nath@netcompany.com::2cd3fe60-7665-4fef-9316-b3d076e3d102" providerId="AD"/>
      </p:ext>
    </p:extLst>
  </p:cmAuthor>
  <p:cmAuthor id="5" name="ncdmz\opj" initials="n" lastIdx="3" clrIdx="4">
    <p:extLst>
      <p:ext uri="{19B8F6BF-5375-455C-9EA6-DF929625EA0E}">
        <p15:presenceInfo xmlns:p15="http://schemas.microsoft.com/office/powerpoint/2012/main" userId="ncdmz\opj" providerId="None"/>
      </p:ext>
    </p:extLst>
  </p:cmAuthor>
  <p:cmAuthor id="6" name="Cecilie Louise Storm" initials="CLS" lastIdx="22" clrIdx="5">
    <p:extLst>
      <p:ext uri="{19B8F6BF-5375-455C-9EA6-DF929625EA0E}">
        <p15:presenceInfo xmlns:p15="http://schemas.microsoft.com/office/powerpoint/2012/main" userId="S::cls@netcompany.com::e8544f32-563d-417a-8205-f91e19f883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76"/>
    <a:srgbClr val="007398"/>
    <a:srgbClr val="878CB4"/>
    <a:srgbClr val="E46053"/>
    <a:srgbClr val="FFFFFF"/>
    <a:srgbClr val="000000"/>
    <a:srgbClr val="0F2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78785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96" y="270"/>
      </p:cViewPr>
      <p:guideLst>
        <p:guide orient="horz" pos="1756"/>
        <p:guide pos="2880"/>
      </p:guideLst>
    </p:cSldViewPr>
  </p:slideViewPr>
  <p:outlineViewPr>
    <p:cViewPr>
      <p:scale>
        <a:sx n="33" d="100"/>
        <a:sy n="33" d="100"/>
      </p:scale>
      <p:origin x="0" y="-279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BD6D45-6EE9-4945-BC5F-0D0A3C901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8EF79-1A82-CF4A-B617-4B550B38E5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E6BEA-3EAF-184F-971B-CE59E0ED1E73}" type="datetimeFigureOut">
              <a:rPr lang="da-DK" smtClean="0"/>
              <a:t>02-11-2021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F72C9-7E5E-A14D-8DBA-B3B07F46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20A54-F960-6241-A449-79CE1BE290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92CFE-3B7A-3B44-89D6-7B8AC0C65C9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0755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06:45:31.1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3,'431'-2,"458"5,-547 19,110 2,135-25,-567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06:45:41.0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24,'1283'0,"-1266"-1,0-1,31-7,30-3,357 13,-415-1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06:45:47.5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24,'1374'0,"-1353"-1,0-1,28-7,-27 5,-1 0,27 0,44 5,-73-1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06:45:50.6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0,'70'11,"-14"-2,351-4,-219-7,327 2,-495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06:51:34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0,'896'0,"-861"2,48 8,15 1,34 0,46 2,115-2,-49 1,362-13,-585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CAED-7BFE-974C-9513-70D0F3B3319B}" type="datetimeFigureOut">
              <a:rPr lang="da-DK" smtClean="0"/>
              <a:t>02-11-2021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C9B09-1343-A043-9921-A0566060D0A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773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958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sz="1800" b="0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035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sz="18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3143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sz="18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932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sz="4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713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da-DK" sz="1800" b="0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7689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a-DK" sz="1800" b="0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2482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da-DK" sz="1800" b="0" u="none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637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da-DK" sz="1800" b="0" u="none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1947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502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b="1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929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6822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526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1030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300"/>
              </a:lnSpc>
              <a:spcAft>
                <a:spcPts val="800"/>
              </a:spcAft>
              <a:buFont typeface="+mj-lt"/>
              <a:buAutoNum type="arabicPeriod"/>
            </a:pPr>
            <a:endParaRPr lang="da-DK" sz="1200" dirty="0">
              <a:latin typeface="Trebuchet MS" panose="020B0603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767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da-DK" sz="2800" b="1" u="sng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124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da-DK" sz="28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3468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da-DK" sz="2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0714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sz="18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072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800" i="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1122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580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742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5139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56367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806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2129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2538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sz="3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05745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da-DK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4430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sz="2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7250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706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86041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02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a-DK" sz="18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03482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19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758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42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52168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43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97001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385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264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46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47592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8401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sz="2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44184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da-DK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16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sz="18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8647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0503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5020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3131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5267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85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627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65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2004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sz="1200" dirty="0">
              <a:latin typeface="Trebuchet MS" panose="020B0603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765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9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svg"/><Relationship Id="rId4" Type="http://schemas.openxmlformats.org/officeDocument/2006/relationships/image" Target="../media/image16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svg"/><Relationship Id="rId4" Type="http://schemas.openxmlformats.org/officeDocument/2006/relationships/image" Target="../media/image16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59"/>
            <a:ext cx="1323096" cy="232165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89"/>
            <a:ext cx="3421062" cy="22661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Project name here</a:t>
            </a:r>
          </a:p>
          <a:p>
            <a:pPr lvl="0"/>
            <a:endParaRPr lang="en-GB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9890" y="2872370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38" y="2872370"/>
            <a:ext cx="924997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800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GB" sz="800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GB" sz="800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GB" sz="800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9890" y="2992881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9890" y="3113392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9890" y="3237077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solidFill>
            <a:srgbClr val="E46053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0"/>
            <a:ext cx="1162800" cy="15410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15" name="Tekstfelt 23">
            <a:extLst>
              <a:ext uri="{FF2B5EF4-FFF2-40B4-BE49-F238E27FC236}">
                <a16:creationId xmlns:a16="http://schemas.microsoft.com/office/drawing/2014/main" id="{60DAE731-C598-4CCA-AB5A-574D1D9771BF}"/>
              </a:ext>
            </a:extLst>
          </p:cNvPr>
          <p:cNvSpPr txBox="1"/>
          <p:nvPr userDrawn="1"/>
        </p:nvSpPr>
        <p:spPr>
          <a:xfrm>
            <a:off x="1182180" y="4748664"/>
            <a:ext cx="67796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 algn="ctr"/>
            <a:r>
              <a:rPr lang="da-DK" sz="6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Netcompany</a:t>
            </a:r>
          </a:p>
        </p:txBody>
      </p:sp>
    </p:spTree>
    <p:extLst>
      <p:ext uri="{BB962C8B-B14F-4D97-AF65-F5344CB8AC3E}">
        <p14:creationId xmlns:p14="http://schemas.microsoft.com/office/powerpoint/2010/main" val="4045960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649" y="1046672"/>
            <a:ext cx="3854053" cy="3566915"/>
          </a:xfrm>
        </p:spPr>
        <p:txBody>
          <a:bodyPr/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83541" y="1046672"/>
            <a:ext cx="3820709" cy="3566915"/>
          </a:xfrm>
        </p:spPr>
        <p:txBody>
          <a:bodyPr/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460075"/>
            <a:ext cx="8070601" cy="333555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915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460075"/>
            <a:ext cx="8057195" cy="339306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963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NAME OF SECTION BREAKER</a:t>
            </a:r>
            <a:br>
              <a:rPr lang="en-GB" noProof="0"/>
            </a:b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1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edit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126110" y="2419200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6370F895-0839-4A35-BA84-D74A0A7011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779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6110" y="2420066"/>
            <a:ext cx="129600" cy="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NAME OF SECTION BREAKER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1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edit 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0D17B9-1D44-48DA-BCDA-B6E34BBAC6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77240" cy="10972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</p:spTree>
    <p:extLst>
      <p:ext uri="{BB962C8B-B14F-4D97-AF65-F5344CB8AC3E}">
        <p14:creationId xmlns:p14="http://schemas.microsoft.com/office/powerpoint/2010/main" val="670485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900"/>
            <a:ext cx="9144000" cy="514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B59B64-E174-4720-A92A-401F3CC7B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77240" cy="109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</p:spTree>
    <p:extLst>
      <p:ext uri="{BB962C8B-B14F-4D97-AF65-F5344CB8AC3E}">
        <p14:creationId xmlns:p14="http://schemas.microsoft.com/office/powerpoint/2010/main" val="1562612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3810623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TEXT ON TOP OF IMAGE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071846-041F-4683-898B-F79C0C844E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77240" cy="109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</p:spTree>
    <p:extLst>
      <p:ext uri="{BB962C8B-B14F-4D97-AF65-F5344CB8AC3E}">
        <p14:creationId xmlns:p14="http://schemas.microsoft.com/office/powerpoint/2010/main" val="2778396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3810623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ADD TEXT ON TOP OF IMAGE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77240" cy="109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en-GB" sz="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97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0" y="158750"/>
            <a:ext cx="4429125" cy="48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460075"/>
            <a:ext cx="3833564" cy="333555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58174"/>
            <a:ext cx="3827463" cy="3566214"/>
          </a:xfrm>
        </p:spPr>
        <p:txBody>
          <a:bodyPr/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2563" y="1058174"/>
            <a:ext cx="3827463" cy="356621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86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0"/>
            <a:ext cx="4413600" cy="482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472325"/>
            <a:ext cx="3827214" cy="325562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5" y="1094174"/>
            <a:ext cx="3827463" cy="3530214"/>
          </a:xfrm>
        </p:spPr>
        <p:txBody>
          <a:bodyPr/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1094174"/>
            <a:ext cx="3631151" cy="353021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045" y="943656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 flipV="1">
            <a:off x="1078173" y="4640238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600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en-GB" sz="800" noProof="0">
              <a:solidFill>
                <a:schemeClr val="tx1"/>
              </a:solidFill>
            </a:endParaRP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31C3B5A4-50DD-4DB4-A0DC-3EAD8D6DD3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15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0" y="158750"/>
            <a:ext cx="4429125" cy="48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65894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138" algn="l"/>
              </a:tabLst>
              <a:defRPr b="1" i="1">
                <a:solidFill>
                  <a:schemeClr val="accent4"/>
                </a:solidFill>
              </a:defRPr>
            </a:lvl1pPr>
            <a:lvl2pPr marL="3429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5151546" y="1556087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52423"/>
            <a:ext cx="3827463" cy="357196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2737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13050-2CD0-8C46-A175-8C8436CB8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465827"/>
            <a:ext cx="3833564" cy="339306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513362"/>
            <a:ext cx="8070601" cy="303272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649" y="1058174"/>
            <a:ext cx="8070601" cy="356621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2737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63744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0"/>
            <a:ext cx="4413600" cy="482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465826"/>
            <a:ext cx="3827214" cy="333555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5" y="1093427"/>
            <a:ext cx="3827463" cy="3542463"/>
          </a:xfrm>
        </p:spPr>
        <p:txBody>
          <a:bodyPr/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295" y="945150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600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2295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138" algn="l"/>
              </a:tabLst>
              <a:defRPr b="1" i="1">
                <a:solidFill>
                  <a:schemeClr val="accent4"/>
                </a:solidFill>
              </a:defRPr>
            </a:lvl1pPr>
            <a:lvl2pPr marL="3429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737947" y="1556087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en-GB" sz="800" noProof="0">
              <a:solidFill>
                <a:schemeClr val="tx1"/>
              </a:solidFill>
            </a:endParaRPr>
          </a:p>
        </p:txBody>
      </p:sp>
      <p:pic>
        <p:nvPicPr>
          <p:cNvPr id="14" name="Graphic 7">
            <a:extLst>
              <a:ext uri="{FF2B5EF4-FFF2-40B4-BE49-F238E27FC236}">
                <a16:creationId xmlns:a16="http://schemas.microsoft.com/office/drawing/2014/main" id="{4ABFF0FF-574E-46EE-B057-BFD1C68FA5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3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460075"/>
            <a:ext cx="3833564" cy="350808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52423"/>
            <a:ext cx="3827463" cy="3577716"/>
          </a:xfrm>
        </p:spPr>
        <p:txBody>
          <a:bodyPr/>
          <a:lstStyle>
            <a:lvl1pPr marL="0" indent="0">
              <a:buNone/>
              <a:defRPr/>
            </a:lvl1pPr>
            <a:lvl2pPr marL="312737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4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875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7650" y="1069676"/>
            <a:ext cx="3812511" cy="356621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01" y="442823"/>
            <a:ext cx="3816350" cy="333554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en-GB" sz="800" noProof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1A5A68D-04C4-4993-951C-36BBC3AA2B05}"/>
              </a:ext>
            </a:extLst>
          </p:cNvPr>
          <p:cNvSpPr txBox="1">
            <a:spLocks/>
          </p:cNvSpPr>
          <p:nvPr userDrawn="1"/>
        </p:nvSpPr>
        <p:spPr>
          <a:xfrm>
            <a:off x="4792295" y="945150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.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4D11AAC-4FD7-4E92-9BA2-C0AF1C9BC1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4787062"/>
            <a:ext cx="777240" cy="10972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770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CASE TITLE ABOUT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6110" y="2583840"/>
            <a:ext cx="3421062" cy="53312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12737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GB" noProof="0"/>
              <a:t>Describe clients challenge and the wanted or delivered effects for their customers, users, business, infrastructure etc. To the point in max 3 lines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7" y="4798800"/>
            <a:ext cx="777240" cy="109728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6110" y="2420758"/>
            <a:ext cx="129600" cy="1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26110" y="1090724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Place logo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03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340249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7C46C1-3D47-574B-A7FD-E386AEAF5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98800"/>
            <a:ext cx="777240" cy="109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899" y="1395525"/>
            <a:ext cx="2473200" cy="3238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3556149" y="12276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149" y="158751"/>
            <a:ext cx="5048101" cy="924018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 cap="all"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355" y="1395525"/>
            <a:ext cx="2473200" cy="3238388"/>
          </a:xfrm>
        </p:spPr>
        <p:txBody>
          <a:bodyPr>
            <a:normAutofit/>
          </a:bodyPr>
          <a:lstStyle>
            <a:lvl1pPr marL="92075" indent="-92075"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8572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39854" y="1395526"/>
            <a:ext cx="2473200" cy="10306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 i="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“Add statement about effects for business, society or customers”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en-GB" sz="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89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7" y="94"/>
            <a:ext cx="9143665" cy="5143312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146101" y="2867413"/>
            <a:ext cx="106094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800" b="1" spc="-5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800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135635" y="2867413"/>
            <a:ext cx="1162801" cy="1957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</a:pPr>
            <a:endParaRPr lang="en-US" sz="2200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106235"/>
            <a:ext cx="2828925" cy="4272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other relevant contact information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150938" y="2711470"/>
            <a:ext cx="129600" cy="18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/>
              <a:t>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FBDA76-DCE0-4E4C-9BB6-83212AC42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938" y="2304520"/>
            <a:ext cx="1890397" cy="2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63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820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8" y="964061"/>
            <a:ext cx="1547516" cy="232165"/>
          </a:xfrm>
          <a:solidFill>
            <a:schemeClr val="bg1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90"/>
            <a:ext cx="3421062" cy="226612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6889" y="2872371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39" y="2872370"/>
            <a:ext cx="924997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800" b="1" noProof="0" dirty="0">
                <a:solidFill>
                  <a:schemeClr val="bg1"/>
                </a:solidFill>
                <a:latin typeface="Trebuchet MS" panose="020B0603020202020204" pitchFamily="34" charset="0"/>
              </a:rPr>
              <a:t>Dato: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  <a:latin typeface="Trebuchet MS" panose="020B0603020202020204" pitchFamily="34" charset="0"/>
              </a:rPr>
              <a:t>Version: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  <a:latin typeface="Trebuchet MS" panose="020B0603020202020204" pitchFamily="34" charset="0"/>
              </a:rPr>
              <a:t>Forfatter: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  <a:latin typeface="Trebuchet MS" panose="020B0603020202020204" pitchFamily="34" charset="0"/>
              </a:rPr>
              <a:t>Kontakt: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6889" y="2992881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6889" y="3113393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6889" y="3237078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45258" y="2420758"/>
            <a:ext cx="129600" cy="18000"/>
          </a:xfrm>
          <a:solidFill>
            <a:schemeClr val="accent5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1"/>
            <a:ext cx="1162800" cy="15410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2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1" y="1047890"/>
            <a:ext cx="8064500" cy="3576499"/>
          </a:xfrm>
        </p:spPr>
        <p:txBody>
          <a:bodyPr/>
          <a:lstStyle>
            <a:lvl1pPr marL="0" indent="0">
              <a:buFontTx/>
              <a:buNone/>
              <a:defRPr baseline="0">
                <a:latin typeface="Trebuchet MS" panose="020B0603020202020204" pitchFamily="34" charset="0"/>
              </a:defRPr>
            </a:lvl1pPr>
            <a:lvl2pPr marL="312729" indent="0">
              <a:buFontTx/>
              <a:buNone/>
              <a:defRPr baseline="0"/>
            </a:lvl2pPr>
            <a:lvl3pPr marL="685783" indent="0">
              <a:buFontTx/>
              <a:buNone/>
              <a:defRPr baseline="0"/>
            </a:lvl3pPr>
            <a:lvl4pPr marL="1028675" indent="0">
              <a:buFontTx/>
              <a:buNone/>
              <a:defRPr baseline="0"/>
            </a:lvl4pPr>
            <a:lvl5pPr marL="1371566" indent="0">
              <a:buFontTx/>
              <a:buNone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08796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61"/>
            <a:ext cx="1417674" cy="232165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90"/>
            <a:ext cx="3421062" cy="226612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40" y="2872370"/>
            <a:ext cx="606526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Dato: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Forfatter: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Kontakt: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1"/>
            <a:ext cx="1162800" cy="15410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061DA7D-098D-4DCE-9812-345B5B775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6889" y="2872371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4ACFA6A-32D2-4C2E-B56A-83278C1D0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6889" y="2992881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BF3FEEF-DAF9-4BB9-8D77-27BAC6EF3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6889" y="3113393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7AFD911-4E32-476C-8C68-BFEC7C832B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6889" y="3237078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</p:spTree>
    <p:extLst>
      <p:ext uri="{BB962C8B-B14F-4D97-AF65-F5344CB8AC3E}">
        <p14:creationId xmlns:p14="http://schemas.microsoft.com/office/powerpoint/2010/main" val="78503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headlin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513362"/>
            <a:ext cx="8070601" cy="3032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649" y="1058174"/>
            <a:ext cx="8070601" cy="356621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DC0B43A3-CBFB-4621-BCA7-A7FFCC3A7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0EFD6DA-099A-4CBB-8EDC-35EA9F24B443}"/>
              </a:ext>
            </a:extLst>
          </p:cNvPr>
          <p:cNvSpPr txBox="1">
            <a:spLocks/>
          </p:cNvSpPr>
          <p:nvPr userDrawn="1"/>
        </p:nvSpPr>
        <p:spPr>
          <a:xfrm>
            <a:off x="539750" y="931551"/>
            <a:ext cx="129600" cy="1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1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footer“ eller indsæt deres logo her</a:t>
            </a:r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8070601" cy="2952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Tilføj en titel eller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75" y="1071864"/>
            <a:ext cx="8064500" cy="3554269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1185197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75" y="1071863"/>
            <a:ext cx="8064500" cy="3552525"/>
          </a:xfrm>
        </p:spPr>
        <p:txBody>
          <a:bodyPr/>
          <a:lstStyle>
            <a:lvl1pPr marL="171446" indent="-171446">
              <a:buFont typeface="System Font Regular"/>
              <a:buChar char="–"/>
              <a:defRPr baseline="0">
                <a:latin typeface="Trebuchet MS" panose="020B0603020202020204" pitchFamily="34" charset="0"/>
              </a:defRPr>
            </a:lvl1pPr>
            <a:lvl2pPr marL="447664" indent="-134935">
              <a:buFont typeface="System Font Regular"/>
              <a:buChar char="–"/>
              <a:defRPr baseline="0"/>
            </a:lvl2pPr>
            <a:lvl3pPr marL="857228" indent="-171446">
              <a:buFont typeface="System Font Regular"/>
              <a:buChar char="–"/>
              <a:defRPr baseline="0"/>
            </a:lvl3pPr>
            <a:lvl4pPr marL="1200120" indent="-171446">
              <a:buFont typeface="System Font Regular"/>
              <a:buChar char="–"/>
              <a:defRPr baseline="0"/>
            </a:lvl4pPr>
            <a:lvl5pPr marL="1543012" indent="-171446">
              <a:buFont typeface="System Font Regular"/>
              <a:buChar char="–"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545305" y="1123951"/>
            <a:ext cx="0" cy="3500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1817632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4572001" y="147462"/>
            <a:ext cx="4429125" cy="4826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footer“ eller indsæt deres logo her</a:t>
            </a:r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803" y="1046882"/>
            <a:ext cx="3826634" cy="228600"/>
          </a:xfrm>
        </p:spPr>
        <p:txBody>
          <a:bodyPr/>
          <a:lstStyle>
            <a:lvl1pPr marL="0" indent="0">
              <a:buNone/>
              <a:defRPr b="1">
                <a:latin typeface="Trebuchet MS" panose="020B0603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8598" y="1386000"/>
            <a:ext cx="3826687" cy="1278178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1862092" algn="l"/>
              </a:tabLst>
              <a:defRPr sz="12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12729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542" y="1060376"/>
            <a:ext cx="3840863" cy="228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workshoppens mål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3542" y="552413"/>
            <a:ext cx="3840863" cy="2286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Dato og tid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78598" y="3117609"/>
            <a:ext cx="3826687" cy="150677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1862092" algn="l"/>
              </a:tabLst>
              <a:defRPr sz="12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12729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598" y="2776593"/>
            <a:ext cx="3840863" cy="2286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deltagere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2788" cy="2952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Tilføj workshoppens titel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1" y="1386001"/>
            <a:ext cx="3826687" cy="3238387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08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601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accent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footer“ eller indsæt deres logo her</a:t>
            </a:r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en-US" sz="800" noProof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8F4F2D10-CA01-478C-8156-D35AE518C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78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601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footer“ eller indsæt deres logo her</a:t>
            </a: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latin typeface="Trebuchet MS" panose="020B0603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BDA61AB-2F2F-46BF-8EE5-B73FD2D8D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88157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2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1" y="1038579"/>
            <a:ext cx="3847952" cy="3575009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  <a:lvl2pPr marL="312729" indent="0">
              <a:buNone/>
              <a:defRPr/>
            </a:lvl2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83542" y="1038579"/>
            <a:ext cx="3820709" cy="357500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3640931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</a:p>
          <a:p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3184345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Tilføj afsnitstitel 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2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126110" y="2419200"/>
            <a:ext cx="129600" cy="18000"/>
          </a:xfrm>
          <a:prstGeom prst="rect">
            <a:avLst/>
          </a:prstGeom>
          <a:solidFill>
            <a:schemeClr val="accent5"/>
          </a:solid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DB6388A9-4AD8-4A39-BC9C-B74E9BB34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24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  <a:lvl2pPr marL="312729" indent="0">
              <a:buNone/>
              <a:defRPr/>
            </a:lvl2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  <a:p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6110" y="2417058"/>
            <a:ext cx="129600" cy="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2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800" noProof="0" dirty="0">
              <a:solidFill>
                <a:schemeClr val="bg1"/>
              </a:solidFill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C1E6D4AB-3F1A-47C7-A3DC-3C180C29DA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9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97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BDF0A9E8-E647-4FF9-B8F3-58CDCDAF0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9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59"/>
            <a:ext cx="1323096" cy="232165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89"/>
            <a:ext cx="3421062" cy="22661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Project name here</a:t>
            </a:r>
          </a:p>
          <a:p>
            <a:pPr lvl="0"/>
            <a:endParaRPr lang="en-GB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9890" y="2872370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39" y="2872370"/>
            <a:ext cx="606526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800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GB" sz="800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GB" sz="800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GB" sz="800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9890" y="2992881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9890" y="3113392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9890" y="3237077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0"/>
            <a:ext cx="1162800" cy="154105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15" name="Tekstfelt 23">
            <a:extLst>
              <a:ext uri="{FF2B5EF4-FFF2-40B4-BE49-F238E27FC236}">
                <a16:creationId xmlns:a16="http://schemas.microsoft.com/office/drawing/2014/main" id="{44690FD8-8367-4DC7-BCE4-ECC6E75826C0}"/>
              </a:ext>
            </a:extLst>
          </p:cNvPr>
          <p:cNvSpPr txBox="1"/>
          <p:nvPr userDrawn="1"/>
        </p:nvSpPr>
        <p:spPr>
          <a:xfrm>
            <a:off x="1182180" y="4748664"/>
            <a:ext cx="67796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 algn="ctr"/>
            <a:r>
              <a:rPr lang="da-DK" sz="6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Netcompany</a:t>
            </a:r>
          </a:p>
        </p:txBody>
      </p:sp>
    </p:spTree>
    <p:extLst>
      <p:ext uri="{BB962C8B-B14F-4D97-AF65-F5344CB8AC3E}">
        <p14:creationId xmlns:p14="http://schemas.microsoft.com/office/powerpoint/2010/main" val="408610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  <a:p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599"/>
            <a:ext cx="4967665" cy="102942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3CAA5C76-E617-4A5A-84E7-ACED897AA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1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4720710" cy="96708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1DFAD02-206F-4D64-AF90-89BE7D27F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88157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8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1" y="158751"/>
            <a:ext cx="4429125" cy="4826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49867"/>
            <a:ext cx="3827463" cy="3574521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2563" y="1049867"/>
            <a:ext cx="3827463" cy="357452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75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1"/>
            <a:ext cx="4413600" cy="482600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519113"/>
            <a:ext cx="3827214" cy="2952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6" y="1000655"/>
            <a:ext cx="3827463" cy="362373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1" y="1000655"/>
            <a:ext cx="3631151" cy="3623733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045" y="898484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600" noProof="0" dirty="0"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D1C9BC04-F9F4-4112-9139-3C41E63CC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50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1" y="158751"/>
            <a:ext cx="4429125" cy="4826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65894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092" algn="l"/>
              </a:tabLst>
              <a:defRPr b="1" i="1">
                <a:solidFill>
                  <a:schemeClr val="accent4"/>
                </a:solidFill>
                <a:latin typeface="Trebuchet MS" panose="020B0603020202020204" pitchFamily="34" charset="0"/>
              </a:defRPr>
            </a:lvl1pPr>
            <a:lvl2pPr marL="342892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5151547" y="1556089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noProof="0" dirty="0">
                <a:solidFill>
                  <a:srgbClr val="E7675A"/>
                </a:solidFill>
                <a:latin typeface="Trebuchet MS" panose="020B0603020202020204" pitchFamily="34" charset="0"/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61239"/>
            <a:ext cx="3827463" cy="3563150"/>
          </a:xfrm>
        </p:spPr>
        <p:txBody>
          <a:bodyPr/>
          <a:lstStyle>
            <a:lvl1pPr marL="0" indent="0">
              <a:buFontTx/>
              <a:buNone/>
              <a:defRPr>
                <a:latin typeface="Trebuchet MS" panose="020B0603020202020204" pitchFamily="34" charset="0"/>
              </a:defRPr>
            </a:lvl1pPr>
            <a:lvl2pPr marL="312729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13050-2CD0-8C46-A175-8C8436CB8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5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1"/>
            <a:ext cx="4413600" cy="482600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519113"/>
            <a:ext cx="3827214" cy="2952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6" y="1026872"/>
            <a:ext cx="3827463" cy="3597517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295" y="911592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600" noProof="0" dirty="0">
              <a:latin typeface="Trebuchet MS" panose="020B0603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2295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092" algn="l"/>
              </a:tabLst>
              <a:defRPr b="1" i="1">
                <a:solidFill>
                  <a:schemeClr val="accent4"/>
                </a:solidFill>
                <a:latin typeface="Trebuchet MS" panose="020B0603020202020204" pitchFamily="34" charset="0"/>
              </a:defRPr>
            </a:lvl1pPr>
            <a:lvl2pPr marL="342892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737948" y="1556089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noProof="0" dirty="0">
                <a:solidFill>
                  <a:srgbClr val="E7675A"/>
                </a:solidFill>
                <a:latin typeface="Trebuchet MS" panose="020B0603020202020204" pitchFamily="34" charset="0"/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Graphic 7">
            <a:extLst>
              <a:ext uri="{FF2B5EF4-FFF2-40B4-BE49-F238E27FC236}">
                <a16:creationId xmlns:a16="http://schemas.microsoft.com/office/drawing/2014/main" id="{6EEEF310-3C2F-4668-86EB-46AA6D35D6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  <p:pic>
        <p:nvPicPr>
          <p:cNvPr id="13" name="Billede 4" descr="Et billede, der indeholder tegning, mad&#10;&#10;Automatisk genereret beskrivelse">
            <a:extLst>
              <a:ext uri="{FF2B5EF4-FFF2-40B4-BE49-F238E27FC236}">
                <a16:creationId xmlns:a16="http://schemas.microsoft.com/office/drawing/2014/main" id="{27961515-B273-4C64-A3E0-1C5F39DFE4C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2348" y="4640890"/>
            <a:ext cx="1357289" cy="2945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54847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1999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Trebuchet MS" panose="020B0603020202020204" pitchFamily="34" charset="0"/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eller footer” eller indsæt deres logo her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54564"/>
            <a:ext cx="3827463" cy="3569824"/>
          </a:xfrm>
        </p:spPr>
        <p:txBody>
          <a:bodyPr/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  <a:lvl2pPr marL="312729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8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2876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Trebuchet MS" panose="020B0603020202020204" pitchFamily="34" charset="0"/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eller footer” eller indsæt deres logo her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7651" y="1076443"/>
            <a:ext cx="3812511" cy="354794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>
                <a:solidFill>
                  <a:schemeClr val="tx1"/>
                </a:solidFill>
              </a:defRPr>
            </a:lvl2pPr>
            <a:lvl3pPr marL="685783" indent="0">
              <a:buFontTx/>
              <a:buNone/>
              <a:defRPr>
                <a:solidFill>
                  <a:schemeClr val="tx1"/>
                </a:solidFill>
              </a:defRPr>
            </a:lvl3pPr>
            <a:lvl4pPr marL="1028675" indent="0">
              <a:buFontTx/>
              <a:buNone/>
              <a:defRPr>
                <a:solidFill>
                  <a:schemeClr val="tx1"/>
                </a:solidFill>
              </a:defRPr>
            </a:lvl4pPr>
            <a:lvl5pPr marL="1371566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6BD609A8-717C-8640-8CB3-D48BE5B453CD}"/>
              </a:ext>
            </a:extLst>
          </p:cNvPr>
          <p:cNvSpPr/>
          <p:nvPr userDrawn="1"/>
        </p:nvSpPr>
        <p:spPr>
          <a:xfrm>
            <a:off x="4787901" y="94537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02" y="519113"/>
            <a:ext cx="3816350" cy="2952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6C35621D-218F-49DC-858F-52036CD94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  <p:pic>
        <p:nvPicPr>
          <p:cNvPr id="11" name="Billede 4" descr="Et billede, der indeholder tegning, mad&#10;&#10;Automatisk genereret beskrivelse">
            <a:extLst>
              <a:ext uri="{FF2B5EF4-FFF2-40B4-BE49-F238E27FC236}">
                <a16:creationId xmlns:a16="http://schemas.microsoft.com/office/drawing/2014/main" id="{1F241E05-96B8-4200-8C5C-0248B5EF58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12348" y="4640890"/>
            <a:ext cx="1357289" cy="2945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53410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eller footer” eller indsæt deres logo her</a:t>
            </a:r>
            <a:endParaRPr lang="da-DK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575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Tilføj målets case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591601"/>
            <a:ext cx="3421062" cy="53312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12729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</a:lstStyle>
          <a:p>
            <a:pPr lvl="0"/>
            <a:r>
              <a:rPr lang="da-DK" noProof="0" dirty="0"/>
              <a:t>Beskriv kundens udfordring og den ønskede eller leverede effekt for deres kunder, brugere, forretninger, infrastrukturer osv. På max 3 linjer 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45750" y="1090725"/>
            <a:ext cx="3022109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logo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44E877B5-F609-49E0-8B75-5F847247C7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939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34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340249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Trebuchet MS" panose="020B0603020202020204" pitchFamily="34" charset="0"/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55899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eller footer” eller indsæt deres logo her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899" y="1395525"/>
            <a:ext cx="2473200" cy="3238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685783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028675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371566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3556150" y="12276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150" y="158751"/>
            <a:ext cx="5048101" cy="924018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 cap="all"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355" y="1395525"/>
            <a:ext cx="2473200" cy="3238388"/>
          </a:xfrm>
        </p:spPr>
        <p:txBody>
          <a:bodyPr>
            <a:normAutofit/>
          </a:bodyPr>
          <a:lstStyle>
            <a:lvl1pPr marL="92073" indent="-92073"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514337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857228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 marL="1200120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  <a:lvl5pPr marL="1543012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39854" y="1395526"/>
            <a:ext cx="2473200" cy="10306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en udtalelse om effekterne for forretning, samfund , eller kunder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Graphic 7">
            <a:extLst>
              <a:ext uri="{FF2B5EF4-FFF2-40B4-BE49-F238E27FC236}">
                <a16:creationId xmlns:a16="http://schemas.microsoft.com/office/drawing/2014/main" id="{339D597B-9E75-47DE-AD97-584256C97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  <p:pic>
        <p:nvPicPr>
          <p:cNvPr id="14" name="Billede 4" descr="Et billede, der indeholder tegning, mad&#10;&#10;Automatisk genereret beskrivelse">
            <a:extLst>
              <a:ext uri="{FF2B5EF4-FFF2-40B4-BE49-F238E27FC236}">
                <a16:creationId xmlns:a16="http://schemas.microsoft.com/office/drawing/2014/main" id="{68E4E949-8A38-41EF-9FED-587B3A3394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12348" y="4640890"/>
            <a:ext cx="1357289" cy="2945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33228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477329"/>
            <a:ext cx="8070601" cy="327804"/>
          </a:xfrm>
        </p:spPr>
        <p:txBody>
          <a:bodyPr/>
          <a:lstStyle/>
          <a:p>
            <a:r>
              <a:rPr lang="en-GB" noProof="0"/>
              <a:t>Add title or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649" y="1052423"/>
            <a:ext cx="8070601" cy="357196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632747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5"/>
            <a:ext cx="9144000" cy="5143312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146101" y="2867414"/>
            <a:ext cx="106094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800" b="1" spc="-5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800" noProof="0" dirty="0">
              <a:latin typeface="Calibri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106235"/>
            <a:ext cx="2828925" cy="4272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anden relevant kontaktinformation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3302AAC-529C-43FF-AB10-65C25BC50137}"/>
              </a:ext>
            </a:extLst>
          </p:cNvPr>
          <p:cNvSpPr txBox="1">
            <a:spLocks/>
          </p:cNvSpPr>
          <p:nvPr userDrawn="1"/>
        </p:nvSpPr>
        <p:spPr>
          <a:xfrm>
            <a:off x="1150938" y="2711470"/>
            <a:ext cx="129600" cy="18000"/>
          </a:xfrm>
          <a:prstGeom prst="rect">
            <a:avLst/>
          </a:prstGeom>
          <a:solidFill>
            <a:schemeClr val="accent5"/>
          </a:solid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noProof="0"/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0EF964-1EF7-467F-A716-4464276CD5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939" y="2304521"/>
            <a:ext cx="1890397" cy="2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80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22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- projects"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felt 23">
            <a:extLst>
              <a:ext uri="{FF2B5EF4-FFF2-40B4-BE49-F238E27FC236}">
                <a16:creationId xmlns:a16="http://schemas.microsoft.com/office/drawing/2014/main" id="{B173A3F8-2827-664B-B034-70338F873D9F}"/>
              </a:ext>
            </a:extLst>
          </p:cNvPr>
          <p:cNvSpPr txBox="1"/>
          <p:nvPr userDrawn="1"/>
        </p:nvSpPr>
        <p:spPr>
          <a:xfrm>
            <a:off x="1126111" y="4748665"/>
            <a:ext cx="45747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/>
            <a:r>
              <a:rPr lang="da-DK" sz="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Netcompany. Alle rettigheder forbeholdes.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61"/>
            <a:ext cx="1417674" cy="232165"/>
          </a:xfrm>
          <a:solidFill>
            <a:schemeClr val="bg1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tx1"/>
                </a:solidFill>
              </a:defRPr>
            </a:lvl1pPr>
            <a:lvl2pPr marL="342892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1"/>
            <a:ext cx="1162800" cy="15410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64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1" y="1047890"/>
            <a:ext cx="8064500" cy="3576499"/>
          </a:xfrm>
        </p:spPr>
        <p:txBody>
          <a:bodyPr/>
          <a:lstStyle>
            <a:lvl1pPr marL="0" indent="0">
              <a:buFontTx/>
              <a:buNone/>
              <a:defRPr baseline="0">
                <a:latin typeface="Trebuchet MS" panose="020B0603020202020204" pitchFamily="34" charset="0"/>
              </a:defRPr>
            </a:lvl1pPr>
            <a:lvl2pPr marL="312729" indent="0">
              <a:buFontTx/>
              <a:buNone/>
              <a:defRPr baseline="0"/>
            </a:lvl2pPr>
            <a:lvl3pPr marL="685783" indent="0">
              <a:buFontTx/>
              <a:buNone/>
              <a:defRPr baseline="0"/>
            </a:lvl3pPr>
            <a:lvl4pPr marL="1028675" indent="0">
              <a:buFontTx/>
              <a:buNone/>
              <a:defRPr baseline="0"/>
            </a:lvl4pPr>
            <a:lvl5pPr marL="1371566" indent="0">
              <a:buFontTx/>
              <a:buNone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181378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61"/>
            <a:ext cx="1417674" cy="232165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90"/>
            <a:ext cx="3421062" cy="226612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40" y="2872370"/>
            <a:ext cx="606526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Dato: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Forfatter: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Kontakt: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1"/>
            <a:ext cx="1162800" cy="15410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061DA7D-098D-4DCE-9812-345B5B775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6889" y="2872371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4ACFA6A-32D2-4C2E-B56A-83278C1D0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6889" y="2992881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BF3FEEF-DAF9-4BB9-8D77-27BAC6EF3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6889" y="3113393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7AFD911-4E32-476C-8C68-BFEC7C832B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6889" y="3237078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  <p:sp>
        <p:nvSpPr>
          <p:cNvPr id="14" name="Tekstfelt 23">
            <a:extLst>
              <a:ext uri="{FF2B5EF4-FFF2-40B4-BE49-F238E27FC236}">
                <a16:creationId xmlns:a16="http://schemas.microsoft.com/office/drawing/2014/main" id="{5C616A79-09FA-4325-9F09-56ECBE6D7F32}"/>
              </a:ext>
            </a:extLst>
          </p:cNvPr>
          <p:cNvSpPr txBox="1"/>
          <p:nvPr userDrawn="1"/>
        </p:nvSpPr>
        <p:spPr>
          <a:xfrm>
            <a:off x="1126111" y="4748665"/>
            <a:ext cx="45747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/>
            <a:r>
              <a:rPr lang="da-DK" sz="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Netcompany. Alle rettigheder forbeholdes.</a:t>
            </a:r>
          </a:p>
        </p:txBody>
      </p:sp>
    </p:spTree>
    <p:extLst>
      <p:ext uri="{BB962C8B-B14F-4D97-AF65-F5344CB8AC3E}">
        <p14:creationId xmlns:p14="http://schemas.microsoft.com/office/powerpoint/2010/main" val="14255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8070601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Tilføj en titel eller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75" y="1071864"/>
            <a:ext cx="8064500" cy="3554269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10848923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75" y="1071863"/>
            <a:ext cx="8064500" cy="3552525"/>
          </a:xfrm>
        </p:spPr>
        <p:txBody>
          <a:bodyPr/>
          <a:lstStyle>
            <a:lvl1pPr marL="171446" indent="-171446">
              <a:buFont typeface="System Font Regular"/>
              <a:buChar char="–"/>
              <a:defRPr baseline="0"/>
            </a:lvl1pPr>
            <a:lvl2pPr marL="447664" indent="-134935">
              <a:buFont typeface="System Font Regular"/>
              <a:buChar char="–"/>
              <a:defRPr baseline="0"/>
            </a:lvl2pPr>
            <a:lvl3pPr marL="857228" indent="-171446">
              <a:buFont typeface="System Font Regular"/>
              <a:buChar char="–"/>
              <a:defRPr baseline="0"/>
            </a:lvl3pPr>
            <a:lvl4pPr marL="1200120" indent="-171446">
              <a:buFont typeface="System Font Regular"/>
              <a:buChar char="–"/>
              <a:defRPr baseline="0"/>
            </a:lvl4pPr>
            <a:lvl5pPr marL="1543012" indent="-171446">
              <a:buFont typeface="System Font Regular"/>
              <a:buChar char="–"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543718" y="1123951"/>
            <a:ext cx="0" cy="3500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3710943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4572001" y="147462"/>
            <a:ext cx="4429125" cy="4826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803" y="1046882"/>
            <a:ext cx="3826634" cy="2286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8598" y="1386000"/>
            <a:ext cx="3826687" cy="1278178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1862092" algn="l"/>
              </a:tabLst>
              <a:defRPr sz="1200" baseline="0">
                <a:solidFill>
                  <a:schemeClr val="bg1"/>
                </a:solidFill>
              </a:defRPr>
            </a:lvl1pPr>
            <a:lvl2pPr marL="312729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542" y="1060376"/>
            <a:ext cx="3840863" cy="228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workshoppens mål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3542" y="552413"/>
            <a:ext cx="3840863" cy="2286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Dato og tid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78598" y="3117609"/>
            <a:ext cx="3826687" cy="150677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1862092" algn="l"/>
              </a:tabLst>
              <a:defRPr sz="1200" baseline="0">
                <a:solidFill>
                  <a:schemeClr val="bg1"/>
                </a:solidFill>
              </a:defRPr>
            </a:lvl1pPr>
            <a:lvl2pPr marL="312729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598" y="2776593"/>
            <a:ext cx="3840863" cy="2286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deltagere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2788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Tilføj workshoppens titel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1" y="1386001"/>
            <a:ext cx="3826687" cy="3238387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48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601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accent4"/>
                </a:solidFill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99640"/>
            <a:ext cx="756001" cy="100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601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99640"/>
            <a:ext cx="756001" cy="10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/>
              <a:pPr algn="r"/>
              <a:t>‹nr.›</a:t>
            </a:fld>
            <a:endParaRPr lang="da-DK" sz="800" noProof="0" dirty="0"/>
          </a:p>
        </p:txBody>
      </p:sp>
    </p:spTree>
    <p:extLst>
      <p:ext uri="{BB962C8B-B14F-4D97-AF65-F5344CB8AC3E}">
        <p14:creationId xmlns:p14="http://schemas.microsoft.com/office/powerpoint/2010/main" val="202621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B741123-51A8-422D-A9CA-E1EC4C9D6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726" y="1071863"/>
            <a:ext cx="8064500" cy="3552525"/>
          </a:xfrm>
        </p:spPr>
        <p:txBody>
          <a:bodyPr/>
          <a:lstStyle>
            <a:lvl1pPr marL="171450" indent="-171450">
              <a:buFont typeface="System Font Regular"/>
              <a:buChar char="–"/>
              <a:defRPr baseline="0"/>
            </a:lvl1pPr>
            <a:lvl2pPr marL="447675" indent="-134938">
              <a:buFont typeface="System Font Regular"/>
              <a:buChar char="–"/>
              <a:defRPr baseline="0"/>
            </a:lvl2pPr>
            <a:lvl3pPr marL="857250" indent="-171450">
              <a:buFont typeface="System Font Regular"/>
              <a:buChar char="–"/>
              <a:defRPr baseline="0"/>
            </a:lvl3pPr>
            <a:lvl4pPr marL="1200150" indent="-171450">
              <a:buFont typeface="System Font Regular"/>
              <a:buChar char="–"/>
              <a:defRPr baseline="0"/>
            </a:lvl4pPr>
            <a:lvl5pPr marL="1543050" indent="-171450">
              <a:buFont typeface="System Font Regular"/>
              <a:buChar char="–"/>
              <a:defRPr baseline="0"/>
            </a:lvl5pPr>
          </a:lstStyle>
          <a:p>
            <a:pPr lvl="0"/>
            <a:r>
              <a:rPr lang="da-DK" noProof="0" dirty="0"/>
              <a:t>Insert text</a:t>
            </a:r>
          </a:p>
        </p:txBody>
      </p:sp>
      <p:cxnSp>
        <p:nvCxnSpPr>
          <p:cNvPr id="7" name="Lige forbindelse 11">
            <a:extLst>
              <a:ext uri="{FF2B5EF4-FFF2-40B4-BE49-F238E27FC236}">
                <a16:creationId xmlns:a16="http://schemas.microsoft.com/office/drawing/2014/main" id="{765F7841-EABC-4FA4-A812-C14B99BFA3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46349" y="1125940"/>
            <a:ext cx="0" cy="34984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>
            <a:extLst>
              <a:ext uri="{FF2B5EF4-FFF2-40B4-BE49-F238E27FC236}">
                <a16:creationId xmlns:a16="http://schemas.microsoft.com/office/drawing/2014/main" id="{89D955AA-4D46-4C8E-89EE-79027BC9D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477329"/>
            <a:ext cx="8070601" cy="3278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8931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1" y="1038579"/>
            <a:ext cx="3847952" cy="3575009"/>
          </a:xfrm>
        </p:spPr>
        <p:txBody>
          <a:bodyPr/>
          <a:lstStyle>
            <a:lvl1pPr>
              <a:defRPr baseline="0"/>
            </a:lvl1pPr>
            <a:lvl2pPr marL="312729" indent="0">
              <a:buNone/>
              <a:defRPr/>
            </a:lvl2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83542" y="1038579"/>
            <a:ext cx="3820709" cy="35750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3433535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  <a:p>
            <a:endParaRPr lang="da-DK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2475597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er blue"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 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2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99640"/>
            <a:ext cx="756001" cy="1008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126110" y="2419200"/>
            <a:ext cx="129600" cy="1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98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  <a:lvl2pPr marL="312729" indent="0">
              <a:buNone/>
              <a:defRPr/>
            </a:lvl2pPr>
          </a:lstStyle>
          <a:p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6110" y="2417058"/>
            <a:ext cx="129600" cy="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56000" cy="100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2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31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Billedarkiv kan ses her: Intranet  Marketing  PPT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560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2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599"/>
            <a:ext cx="4967665" cy="102942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560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42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4720710" cy="96708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560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78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1" y="158751"/>
            <a:ext cx="4429125" cy="4826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49867"/>
            <a:ext cx="3827463" cy="35745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2563" y="1049867"/>
            <a:ext cx="3827463" cy="357452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50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1"/>
            <a:ext cx="4413600" cy="482600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519113"/>
            <a:ext cx="3827214" cy="2952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6" y="1000655"/>
            <a:ext cx="3827463" cy="36237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1" y="1000655"/>
            <a:ext cx="3631151" cy="3623733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045" y="898484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7198A0-C6D5-A743-9E25-1B246CB6D3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99640"/>
            <a:ext cx="756000" cy="10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600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1" y="158751"/>
            <a:ext cx="4429125" cy="4826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65894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092" algn="l"/>
              </a:tabLst>
              <a:defRPr b="1" i="1">
                <a:solidFill>
                  <a:schemeClr val="accent4"/>
                </a:solidFill>
              </a:defRPr>
            </a:lvl1pPr>
            <a:lvl2pPr marL="342892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5151547" y="1556089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noProof="0" dirty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61239"/>
            <a:ext cx="3827463" cy="3563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2729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13050-2CD0-8C46-A175-8C8436CB8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3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4572000" y="158750"/>
            <a:ext cx="4429125" cy="48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650" y="1039416"/>
            <a:ext cx="3826634" cy="2286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noProof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8597" y="1385999"/>
            <a:ext cx="3826687" cy="1299803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1862138" algn="l"/>
              </a:tabLst>
              <a:defRPr sz="1200">
                <a:solidFill>
                  <a:schemeClr val="bg1"/>
                </a:solidFill>
              </a:defRPr>
            </a:lvl1pPr>
            <a:lvl2pPr marL="312737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541" y="1039416"/>
            <a:ext cx="3840863" cy="228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noProof="0"/>
              <a:t>Add workshop goal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3541" y="559824"/>
            <a:ext cx="3840863" cy="2286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noProof="0"/>
              <a:t>Date and time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78597" y="3150368"/>
            <a:ext cx="3826687" cy="147401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1862138" algn="l"/>
              </a:tabLst>
              <a:defRPr sz="1200">
                <a:solidFill>
                  <a:schemeClr val="bg1"/>
                </a:solidFill>
              </a:defRPr>
            </a:lvl1pPr>
            <a:lvl2pPr marL="312737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3541" y="2803785"/>
            <a:ext cx="3840863" cy="228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noProof="0"/>
              <a:t>Add participants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471577"/>
            <a:ext cx="3832788" cy="327804"/>
          </a:xfrm>
        </p:spPr>
        <p:txBody>
          <a:bodyPr/>
          <a:lstStyle/>
          <a:p>
            <a:r>
              <a:rPr lang="en-GB" noProof="0"/>
              <a:t>Add workshop title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650" y="1386000"/>
            <a:ext cx="3832787" cy="3238387"/>
          </a:xfrm>
        </p:spPr>
        <p:txBody>
          <a:bodyPr/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9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1"/>
            <a:ext cx="4413600" cy="482600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519113"/>
            <a:ext cx="3827214" cy="2952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6" y="1026872"/>
            <a:ext cx="3827463" cy="359751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295" y="911592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7198A0-C6D5-A743-9E25-1B246CB6D3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99640"/>
            <a:ext cx="756000" cy="10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600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2295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092" algn="l"/>
              </a:tabLst>
              <a:defRPr b="1" i="1">
                <a:solidFill>
                  <a:schemeClr val="accent4"/>
                </a:solidFill>
              </a:defRPr>
            </a:lvl1pPr>
            <a:lvl2pPr marL="342892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737948" y="1556089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noProof="0" dirty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90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1999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54564"/>
            <a:ext cx="3827463" cy="3569824"/>
          </a:xfrm>
        </p:spPr>
        <p:txBody>
          <a:bodyPr/>
          <a:lstStyle>
            <a:lvl1pPr marL="0" indent="0">
              <a:buNone/>
              <a:defRPr/>
            </a:lvl1pPr>
            <a:lvl2pPr marL="312729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7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2876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7651" y="1076443"/>
            <a:ext cx="3812511" cy="354794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42892" indent="0">
              <a:buFontTx/>
              <a:buNone/>
              <a:defRPr>
                <a:solidFill>
                  <a:schemeClr val="tx1"/>
                </a:solidFill>
              </a:defRPr>
            </a:lvl2pPr>
            <a:lvl3pPr marL="685783" indent="0">
              <a:buFontTx/>
              <a:buNone/>
              <a:defRPr>
                <a:solidFill>
                  <a:schemeClr val="tx1"/>
                </a:solidFill>
              </a:defRPr>
            </a:lvl3pPr>
            <a:lvl4pPr marL="1028675" indent="0">
              <a:buFontTx/>
              <a:buNone/>
              <a:defRPr>
                <a:solidFill>
                  <a:schemeClr val="tx1"/>
                </a:solidFill>
              </a:defRPr>
            </a:lvl4pPr>
            <a:lvl5pPr marL="1371566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6BD609A8-717C-8640-8CB3-D48BE5B453CD}"/>
              </a:ext>
            </a:extLst>
          </p:cNvPr>
          <p:cNvSpPr/>
          <p:nvPr userDrawn="1"/>
        </p:nvSpPr>
        <p:spPr>
          <a:xfrm>
            <a:off x="4787901" y="94537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sz="1800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7C46C1-3D47-574B-A7FD-E386AEAF5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98800"/>
            <a:ext cx="7596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02" y="519113"/>
            <a:ext cx="3816350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50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575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målets case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591601"/>
            <a:ext cx="3421062" cy="53312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12729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</a:lstStyle>
          <a:p>
            <a:pPr lvl="0"/>
            <a:r>
              <a:rPr lang="da-DK" noProof="0" dirty="0"/>
              <a:t>Beskriv kundens udfordring og den ønskede eller leverede effekt for deres kunder, brugere, forretninger, infrastrukturer osv. På max 3 linjer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7" y="4798800"/>
            <a:ext cx="759600" cy="100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45750" y="1090725"/>
            <a:ext cx="3022109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logo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04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340249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55899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7C46C1-3D47-574B-A7FD-E386AEAF5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98800"/>
            <a:ext cx="7596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899" y="1395525"/>
            <a:ext cx="2473200" cy="3238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342892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685783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028675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371566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3556150" y="12276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sz="1800" noProof="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150" y="158751"/>
            <a:ext cx="5048101" cy="924018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 cap="all"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355" y="1395525"/>
            <a:ext cx="2473200" cy="3238388"/>
          </a:xfrm>
        </p:spPr>
        <p:txBody>
          <a:bodyPr>
            <a:normAutofit/>
          </a:bodyPr>
          <a:lstStyle>
            <a:lvl1pPr marL="92073" indent="-92073"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514337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857228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 marL="1200120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  <a:lvl5pPr marL="1543012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39854" y="1395526"/>
            <a:ext cx="2473200" cy="10306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 i="0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en udtalelse om effekterne for forretning, samfund , eller kunder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8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005776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146101" y="2867414"/>
            <a:ext cx="106094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800" b="1" spc="-5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800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135636" y="2024241"/>
            <a:ext cx="5039797" cy="1038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</a:pPr>
            <a:r>
              <a:rPr lang="da-DK" sz="2200" b="0" noProof="0" dirty="0">
                <a:solidFill>
                  <a:schemeClr val="accent4"/>
                </a:solidFill>
              </a:rPr>
              <a:t>Vi</a:t>
            </a:r>
            <a:r>
              <a:rPr lang="da-DK" sz="2200" b="0" baseline="0" noProof="0" dirty="0">
                <a:solidFill>
                  <a:schemeClr val="accent4"/>
                </a:solidFill>
              </a:rPr>
              <a:t> tager Ansvar</a:t>
            </a:r>
            <a:endParaRPr lang="da-DK" sz="2200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106235"/>
            <a:ext cx="2828925" cy="4272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anden relevant kontaktinformation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150938" y="2559074"/>
            <a:ext cx="129600" cy="18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noProof="0" dirty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3EC023E0-F442-EA46-BAB9-BBDF64230F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638935"/>
            <a:ext cx="1162800" cy="154105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.</a:t>
            </a:r>
          </a:p>
        </p:txBody>
      </p:sp>
      <p:sp>
        <p:nvSpPr>
          <p:cNvPr id="9" name="Tekstfelt 23">
            <a:extLst>
              <a:ext uri="{FF2B5EF4-FFF2-40B4-BE49-F238E27FC236}">
                <a16:creationId xmlns:a16="http://schemas.microsoft.com/office/drawing/2014/main" id="{FA69BFDB-CCE4-4CD6-B7A4-C3B84ECDA53E}"/>
              </a:ext>
            </a:extLst>
          </p:cNvPr>
          <p:cNvSpPr txBox="1"/>
          <p:nvPr userDrawn="1"/>
        </p:nvSpPr>
        <p:spPr>
          <a:xfrm>
            <a:off x="1126111" y="4748665"/>
            <a:ext cx="45747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/>
            <a:r>
              <a:rPr lang="da-DK" sz="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Netcompany. Alle rettigheder forbeholdes.</a:t>
            </a:r>
          </a:p>
        </p:txBody>
      </p:sp>
    </p:spTree>
    <p:extLst>
      <p:ext uri="{BB962C8B-B14F-4D97-AF65-F5344CB8AC3E}">
        <p14:creationId xmlns:p14="http://schemas.microsoft.com/office/powerpoint/2010/main" val="1220466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/>
              <a:t>Conclusion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A415BD9B-2F86-44DB-82F0-796129FD8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06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/>
              <a:pPr algn="r"/>
              <a:t>‹nr.›</a:t>
            </a:fld>
            <a:endParaRPr lang="en-GB" sz="800" noProof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DA7879-3AB5-43C5-8D40-AE4D6D951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8" y="4788157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81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65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42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73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Relationship Id="rId46" Type="http://schemas.openxmlformats.org/officeDocument/2006/relationships/slideLayout" Target="../slideLayouts/slideLayout7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67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71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4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4" Type="http://schemas.openxmlformats.org/officeDocument/2006/relationships/slideLayout" Target="../slideLayouts/slideLayout70.xml"/><Relationship Id="rId52" Type="http://schemas.openxmlformats.org/officeDocument/2006/relationships/image" Target="../media/image4.sv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43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4.xml"/><Relationship Id="rId8" Type="http://schemas.openxmlformats.org/officeDocument/2006/relationships/slideLayout" Target="../slideLayouts/slideLayout34.xml"/><Relationship Id="rId51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649" y="519113"/>
            <a:ext cx="8070601" cy="29453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649" y="1063255"/>
            <a:ext cx="8064498" cy="35528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BD53941-A3E4-3748-8EC9-CCB59BD453DC}"/>
              </a:ext>
            </a:extLst>
          </p:cNvPr>
          <p:cNvSpPr txBox="1">
            <a:spLocks/>
          </p:cNvSpPr>
          <p:nvPr userDrawn="1"/>
        </p:nvSpPr>
        <p:spPr>
          <a:xfrm>
            <a:off x="533649" y="928061"/>
            <a:ext cx="129600" cy="18000"/>
          </a:xfrm>
          <a:prstGeom prst="rect">
            <a:avLst/>
          </a:pr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/>
              <a:pPr algn="r"/>
              <a:t>‹nr.›</a:t>
            </a:fld>
            <a:endParaRPr lang="en-GB" sz="800" noProof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D0037D-EE45-41AD-8D3B-B6FE11EFED1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539750" y="4786466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04" r:id="rId4"/>
    <p:sldLayoutId id="2147483662" r:id="rId5"/>
    <p:sldLayoutId id="2147483716" r:id="rId6"/>
    <p:sldLayoutId id="2147483692" r:id="rId7"/>
    <p:sldLayoutId id="2147483681" r:id="rId8"/>
    <p:sldLayoutId id="2147483682" r:id="rId9"/>
    <p:sldLayoutId id="2147483674" r:id="rId10"/>
    <p:sldLayoutId id="2147483675" r:id="rId11"/>
    <p:sldLayoutId id="2147483676" r:id="rId12"/>
    <p:sldLayoutId id="2147483706" r:id="rId13"/>
    <p:sldLayoutId id="2147483708" r:id="rId14"/>
    <p:sldLayoutId id="2147483709" r:id="rId15"/>
    <p:sldLayoutId id="2147483710" r:id="rId16"/>
    <p:sldLayoutId id="2147483673" r:id="rId17"/>
    <p:sldLayoutId id="2147483711" r:id="rId18"/>
    <p:sldLayoutId id="2147483678" r:id="rId19"/>
    <p:sldLayoutId id="2147483712" r:id="rId20"/>
    <p:sldLayoutId id="2147483683" r:id="rId21"/>
    <p:sldLayoutId id="2147483684" r:id="rId22"/>
    <p:sldLayoutId id="2147483697" r:id="rId23"/>
    <p:sldLayoutId id="2147483713" r:id="rId24"/>
    <p:sldLayoutId id="2147483714" r:id="rId25"/>
    <p:sldLayoutId id="2147483694" r:id="rId26"/>
  </p:sldLayoutIdLst>
  <p:hf sldNum="0" hdr="0" ftr="0" dt="0"/>
  <p:txStyles>
    <p:titleStyle>
      <a:lvl1pPr algn="l" defTabSz="685800" rtl="0" eaLnBrk="1" latinLnBrk="0" hangingPunct="1">
        <a:lnSpc>
          <a:spcPts val="23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685800" rtl="0" eaLnBrk="1" latinLnBrk="0" hangingPunct="1">
        <a:lnSpc>
          <a:spcPct val="10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34938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orient="horz" pos="327" userDrawn="1">
          <p15:clr>
            <a:srgbClr val="F26B43"/>
          </p15:clr>
        </p15:guide>
        <p15:guide id="3" pos="5420" userDrawn="1">
          <p15:clr>
            <a:srgbClr val="F26B43"/>
          </p15:clr>
        </p15:guide>
        <p15:guide id="4" orient="horz" pos="2913" userDrawn="1">
          <p15:clr>
            <a:srgbClr val="F26B43"/>
          </p15:clr>
        </p15:guide>
        <p15:guide id="5" orient="horz" pos="100" userDrawn="1">
          <p15:clr>
            <a:srgbClr val="F26B43"/>
          </p15:clr>
        </p15:guide>
        <p15:guide id="6" pos="5670" userDrawn="1">
          <p15:clr>
            <a:srgbClr val="F26B43"/>
          </p15:clr>
        </p15:guide>
        <p15:guide id="7" orient="horz" pos="314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orient="horz" pos="3072" userDrawn="1">
          <p15:clr>
            <a:srgbClr val="F26B43"/>
          </p15:clr>
        </p15:guide>
        <p15:guide id="11" orient="horz" pos="89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650" y="519113"/>
            <a:ext cx="8070601" cy="2952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dirty="0"/>
              <a:t>Tryk for at redigere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071863"/>
            <a:ext cx="8064498" cy="35414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3541" y="4788158"/>
            <a:ext cx="3086100" cy="1965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/>
              <a:pPr algn="r"/>
              <a:t>‹nr.›</a:t>
            </a:fld>
            <a:endParaRPr lang="da-DK" sz="800" noProof="0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868D7E6-F887-40F7-8F04-9F2C599D78DF}"/>
              </a:ext>
            </a:extLst>
          </p:cNvPr>
          <p:cNvSpPr txBox="1">
            <a:spLocks/>
          </p:cNvSpPr>
          <p:nvPr userDrawn="1"/>
        </p:nvSpPr>
        <p:spPr>
          <a:xfrm>
            <a:off x="539750" y="931551"/>
            <a:ext cx="129600" cy="18000"/>
          </a:xfrm>
          <a:prstGeom prst="rect">
            <a:avLst/>
          </a:prstGeom>
          <a:solidFill>
            <a:schemeClr val="accent5"/>
          </a:solid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/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2F3BA77-087F-41E4-BEDE-08B99C056F60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  <p:sldLayoutId id="2147483756" r:id="rId39"/>
    <p:sldLayoutId id="2147483757" r:id="rId40"/>
    <p:sldLayoutId id="2147483758" r:id="rId41"/>
    <p:sldLayoutId id="2147483759" r:id="rId42"/>
    <p:sldLayoutId id="2147483760" r:id="rId43"/>
    <p:sldLayoutId id="2147483761" r:id="rId44"/>
    <p:sldLayoutId id="2147483762" r:id="rId45"/>
    <p:sldLayoutId id="2147483763" r:id="rId46"/>
    <p:sldLayoutId id="2147483764" r:id="rId47"/>
    <p:sldLayoutId id="2147483765" r:id="rId48"/>
    <p:sldLayoutId id="2147483766" r:id="rId49"/>
  </p:sldLayoutIdLst>
  <p:hf sldNum="0" hdr="0" ftr="0" dt="0"/>
  <p:txStyles>
    <p:titleStyle>
      <a:lvl1pPr algn="l" defTabSz="685783" rtl="0" eaLnBrk="1" latinLnBrk="0" hangingPunct="1">
        <a:lnSpc>
          <a:spcPts val="2300"/>
        </a:lnSpc>
        <a:spcBef>
          <a:spcPct val="0"/>
        </a:spcBef>
        <a:buNone/>
        <a:defRPr sz="2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47664" indent="-134935" algn="l" defTabSz="685783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964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3140">
          <p15:clr>
            <a:srgbClr val="F26B43"/>
          </p15:clr>
        </p15:guide>
        <p15:guide id="8" pos="9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0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55.png"/><Relationship Id="rId3" Type="http://schemas.openxmlformats.org/officeDocument/2006/relationships/image" Target="../media/image63.png"/><Relationship Id="rId7" Type="http://schemas.openxmlformats.org/officeDocument/2006/relationships/image" Target="../media/image520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540.png"/><Relationship Id="rId5" Type="http://schemas.openxmlformats.org/officeDocument/2006/relationships/image" Target="../media/image65.png"/><Relationship Id="rId15" Type="http://schemas.openxmlformats.org/officeDocument/2006/relationships/customXml" Target="../ink/ink5.xml"/><Relationship Id="rId10" Type="http://schemas.openxmlformats.org/officeDocument/2006/relationships/customXml" Target="../ink/ink3.xml"/><Relationship Id="rId4" Type="http://schemas.openxmlformats.org/officeDocument/2006/relationships/image" Target="../media/image64.png"/><Relationship Id="rId9" Type="http://schemas.openxmlformats.org/officeDocument/2006/relationships/image" Target="../media/image53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svg"/><Relationship Id="rId5" Type="http://schemas.openxmlformats.org/officeDocument/2006/relationships/image" Target="../media/image90.png"/><Relationship Id="rId10" Type="http://schemas.openxmlformats.org/officeDocument/2006/relationships/image" Target="../media/image95.svg"/><Relationship Id="rId4" Type="http://schemas.openxmlformats.org/officeDocument/2006/relationships/image" Target="../media/image89.svg"/><Relationship Id="rId9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sv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sv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svg"/><Relationship Id="rId4" Type="http://schemas.openxmlformats.org/officeDocument/2006/relationships/image" Target="../media/image101.svg"/><Relationship Id="rId9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sv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sv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sv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svg"/><Relationship Id="rId4" Type="http://schemas.openxmlformats.org/officeDocument/2006/relationships/image" Target="../media/image113.svg"/><Relationship Id="rId9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sv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sv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sv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svg"/><Relationship Id="rId4" Type="http://schemas.openxmlformats.org/officeDocument/2006/relationships/image" Target="../media/image113.svg"/><Relationship Id="rId9" Type="http://schemas.openxmlformats.org/officeDocument/2006/relationships/image" Target="../media/image1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3" Type="http://schemas.openxmlformats.org/officeDocument/2006/relationships/image" Target="../media/image125.png"/><Relationship Id="rId7" Type="http://schemas.openxmlformats.org/officeDocument/2006/relationships/image" Target="../media/image104.png"/><Relationship Id="rId12" Type="http://schemas.openxmlformats.org/officeDocument/2006/relationships/image" Target="../media/image128.sv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svg"/><Relationship Id="rId11" Type="http://schemas.openxmlformats.org/officeDocument/2006/relationships/image" Target="../media/image127.png"/><Relationship Id="rId5" Type="http://schemas.openxmlformats.org/officeDocument/2006/relationships/image" Target="../media/image110.png"/><Relationship Id="rId10" Type="http://schemas.openxmlformats.org/officeDocument/2006/relationships/image" Target="../media/image107.svg"/><Relationship Id="rId4" Type="http://schemas.openxmlformats.org/officeDocument/2006/relationships/image" Target="../media/image126.svg"/><Relationship Id="rId9" Type="http://schemas.openxmlformats.org/officeDocument/2006/relationships/image" Target="../media/image10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svg"/><Relationship Id="rId3" Type="http://schemas.openxmlformats.org/officeDocument/2006/relationships/image" Target="../media/image131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1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13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svg"/><Relationship Id="rId5" Type="http://schemas.openxmlformats.org/officeDocument/2006/relationships/image" Target="../media/image133.png"/><Relationship Id="rId4" Type="http://schemas.openxmlformats.org/officeDocument/2006/relationships/image" Target="../media/image132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-komm.kombit.dk/P0136/Delte%20dokumenter/Forms/Uddannelsesmaterialer%20KP%20Basis.aspx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18" Type="http://schemas.openxmlformats.org/officeDocument/2006/relationships/image" Target="../media/image62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859AF0-8578-4A3F-9225-4185D0EAA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Velkommen til </a:t>
            </a:r>
            <a:r>
              <a:rPr lang="da-DK" dirty="0"/>
              <a:t>Onlinemøde</a:t>
            </a:r>
            <a:r>
              <a:rPr lang="en-GB" noProof="0" dirty="0"/>
              <a:t> 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919DA-C05D-4D6E-93E0-B7EB2412AF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0937" y="964059"/>
            <a:ext cx="2113377" cy="232165"/>
          </a:xfrm>
        </p:spPr>
        <p:txBody>
          <a:bodyPr/>
          <a:lstStyle/>
          <a:p>
            <a:r>
              <a:rPr lang="da-DK" dirty="0"/>
              <a:t>Kommunernes Pensionssystem, KP Basis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A41C8E8-DF8A-4056-B5A3-131BDF1CE52D}"/>
              </a:ext>
            </a:extLst>
          </p:cNvPr>
          <p:cNvSpPr/>
          <p:nvPr/>
        </p:nvSpPr>
        <p:spPr>
          <a:xfrm>
            <a:off x="1050539" y="2855453"/>
            <a:ext cx="1162800" cy="54915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15ACF2A-DA98-48F9-A97C-681FF203089C}"/>
              </a:ext>
            </a:extLst>
          </p:cNvPr>
          <p:cNvSpPr txBox="1"/>
          <p:nvPr/>
        </p:nvSpPr>
        <p:spPr>
          <a:xfrm>
            <a:off x="1050539" y="4097987"/>
            <a:ext cx="5501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1200" i="1" dirty="0">
                <a:solidFill>
                  <a:schemeClr val="bg1"/>
                </a:solidFill>
              </a:rPr>
              <a:t>Vi gør opmærksom på, at vi optager undervisningen, og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296410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da-DK" sz="1800" dirty="0"/>
              <a:t>2. KP Basis og jeres rolle (2 af 2)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015C20A7-51D1-4269-8CC9-6443AD09A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822"/>
          <a:stretch/>
        </p:blipFill>
        <p:spPr>
          <a:xfrm>
            <a:off x="468370" y="1132672"/>
            <a:ext cx="1792663" cy="314548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8678471-CFFB-4E0D-91AA-E54B5BEF6F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534"/>
          <a:stretch/>
        </p:blipFill>
        <p:spPr>
          <a:xfrm>
            <a:off x="4906093" y="1099722"/>
            <a:ext cx="2027073" cy="333701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C85388A-6A8E-4C92-AB9B-013DB65232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620"/>
          <a:stretch/>
        </p:blipFill>
        <p:spPr>
          <a:xfrm>
            <a:off x="7215024" y="1132672"/>
            <a:ext cx="1766754" cy="33040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Håndskrift 14">
                <a:extLst>
                  <a:ext uri="{FF2B5EF4-FFF2-40B4-BE49-F238E27FC236}">
                    <a16:creationId xmlns:a16="http://schemas.microsoft.com/office/drawing/2014/main" id="{4728484C-D5C7-47C5-BA47-90589F202FE1}"/>
                  </a:ext>
                </a:extLst>
              </p14:cNvPr>
              <p14:cNvContentPartPr/>
              <p14:nvPr/>
            </p14:nvContentPartPr>
            <p14:xfrm>
              <a:off x="502249" y="3763479"/>
              <a:ext cx="979920" cy="18000"/>
            </p14:xfrm>
          </p:contentPart>
        </mc:Choice>
        <mc:Fallback xmlns="">
          <p:pic>
            <p:nvPicPr>
              <p:cNvPr id="15" name="Håndskrift 14">
                <a:extLst>
                  <a:ext uri="{FF2B5EF4-FFF2-40B4-BE49-F238E27FC236}">
                    <a16:creationId xmlns:a16="http://schemas.microsoft.com/office/drawing/2014/main" id="{4728484C-D5C7-47C5-BA47-90589F202F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249" y="3655479"/>
                <a:ext cx="10875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41C9B893-8F4E-4F0F-B3F6-23D048ECA42D}"/>
                  </a:ext>
                </a:extLst>
              </p14:cNvPr>
              <p14:cNvContentPartPr/>
              <p14:nvPr/>
            </p14:nvContentPartPr>
            <p14:xfrm>
              <a:off x="4909369" y="2042679"/>
              <a:ext cx="683640" cy="900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41C9B893-8F4E-4F0F-B3F6-23D048ECA4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5369" y="1934679"/>
                <a:ext cx="7912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Håndskrift 18">
                <a:extLst>
                  <a:ext uri="{FF2B5EF4-FFF2-40B4-BE49-F238E27FC236}">
                    <a16:creationId xmlns:a16="http://schemas.microsoft.com/office/drawing/2014/main" id="{04D78B08-8582-43E8-B177-FBD4A790B223}"/>
                  </a:ext>
                </a:extLst>
              </p14:cNvPr>
              <p14:cNvContentPartPr/>
              <p14:nvPr/>
            </p14:nvContentPartPr>
            <p14:xfrm>
              <a:off x="7294369" y="3937359"/>
              <a:ext cx="600480" cy="8640"/>
            </p14:xfrm>
          </p:contentPart>
        </mc:Choice>
        <mc:Fallback xmlns="">
          <p:pic>
            <p:nvPicPr>
              <p:cNvPr id="19" name="Håndskrift 18">
                <a:extLst>
                  <a:ext uri="{FF2B5EF4-FFF2-40B4-BE49-F238E27FC236}">
                    <a16:creationId xmlns:a16="http://schemas.microsoft.com/office/drawing/2014/main" id="{04D78B08-8582-43E8-B177-FBD4A790B2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40369" y="3833679"/>
                <a:ext cx="708120" cy="215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170E2605-F405-43FC-B8C9-88F89847EFD6}"/>
                  </a:ext>
                </a:extLst>
              </p14:cNvPr>
              <p14:cNvContentPartPr/>
              <p14:nvPr/>
            </p14:nvContentPartPr>
            <p14:xfrm>
              <a:off x="7294369" y="2866719"/>
              <a:ext cx="452520" cy="9360"/>
            </p14:xfrm>
          </p:contentPart>
        </mc:Choice>
        <mc:Fallback xmlns=""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170E2605-F405-43FC-B8C9-88F89847EFD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40369" y="2758719"/>
                <a:ext cx="560160" cy="22500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Billede 23">
            <a:extLst>
              <a:ext uri="{FF2B5EF4-FFF2-40B4-BE49-F238E27FC236}">
                <a16:creationId xmlns:a16="http://schemas.microsoft.com/office/drawing/2014/main" id="{4EB02A4E-F5B2-4723-81DF-33663F1D1BD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31452"/>
          <a:stretch/>
        </p:blipFill>
        <p:spPr>
          <a:xfrm>
            <a:off x="2486446" y="1132672"/>
            <a:ext cx="2137932" cy="3437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Håndskrift 28">
                <a:extLst>
                  <a:ext uri="{FF2B5EF4-FFF2-40B4-BE49-F238E27FC236}">
                    <a16:creationId xmlns:a16="http://schemas.microsoft.com/office/drawing/2014/main" id="{6BB50A5B-EE6F-4A09-909B-5887B89AA107}"/>
                  </a:ext>
                </a:extLst>
              </p14:cNvPr>
              <p14:cNvContentPartPr/>
              <p14:nvPr/>
            </p14:nvContentPartPr>
            <p14:xfrm>
              <a:off x="2536969" y="2224119"/>
              <a:ext cx="931320" cy="25560"/>
            </p14:xfrm>
          </p:contentPart>
        </mc:Choice>
        <mc:Fallback xmlns="">
          <p:pic>
            <p:nvPicPr>
              <p:cNvPr id="29" name="Håndskrift 28">
                <a:extLst>
                  <a:ext uri="{FF2B5EF4-FFF2-40B4-BE49-F238E27FC236}">
                    <a16:creationId xmlns:a16="http://schemas.microsoft.com/office/drawing/2014/main" id="{6BB50A5B-EE6F-4A09-909B-5887B89AA10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82969" y="2116119"/>
                <a:ext cx="1038960" cy="2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553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3. Gennemgang af systemet og funktionaliteter (1 af 3)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A3968DF-D32D-4507-9115-FED23B75C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3" y="1122727"/>
            <a:ext cx="8638674" cy="3423140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fik 8" descr="Markør med massiv udfyldning">
            <a:extLst>
              <a:ext uri="{FF2B5EF4-FFF2-40B4-BE49-F238E27FC236}">
                <a16:creationId xmlns:a16="http://schemas.microsoft.com/office/drawing/2014/main" id="{28C656CA-8AFB-4CD0-8CA2-D6FE6DABA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72710">
            <a:off x="5262254" y="1626479"/>
            <a:ext cx="391333" cy="391333"/>
          </a:xfrm>
          <a:prstGeom prst="rect">
            <a:avLst/>
          </a:prstGeom>
        </p:spPr>
      </p:pic>
      <p:pic>
        <p:nvPicPr>
          <p:cNvPr id="10" name="Grafik 9" descr="Markør med massiv udfyldning">
            <a:extLst>
              <a:ext uri="{FF2B5EF4-FFF2-40B4-BE49-F238E27FC236}">
                <a16:creationId xmlns:a16="http://schemas.microsoft.com/office/drawing/2014/main" id="{C102B5BF-8F3F-46CB-9AA7-B77C8EE8F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72710">
            <a:off x="8319684" y="2011498"/>
            <a:ext cx="391333" cy="391333"/>
          </a:xfrm>
          <a:prstGeom prst="rect">
            <a:avLst/>
          </a:prstGeom>
        </p:spPr>
      </p:pic>
      <p:pic>
        <p:nvPicPr>
          <p:cNvPr id="11" name="Grafik 10" descr="Markør med massiv udfyldning">
            <a:extLst>
              <a:ext uri="{FF2B5EF4-FFF2-40B4-BE49-F238E27FC236}">
                <a16:creationId xmlns:a16="http://schemas.microsoft.com/office/drawing/2014/main" id="{725EADEE-7962-41E5-986D-BEAA6EB32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72710">
            <a:off x="8319682" y="3319203"/>
            <a:ext cx="391333" cy="391333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E93EA64-E872-4B3C-BC14-E75A35C02E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1136" b="28502"/>
          <a:stretch/>
        </p:blipFill>
        <p:spPr>
          <a:xfrm>
            <a:off x="252663" y="1122727"/>
            <a:ext cx="8638674" cy="3423140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0C64ECBB-729A-46C8-9F1E-D7AE28AAFF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611" b="24071"/>
          <a:stretch/>
        </p:blipFill>
        <p:spPr>
          <a:xfrm>
            <a:off x="252664" y="1122727"/>
            <a:ext cx="8638673" cy="3423140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3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3. Gennemgang af systemet og de vigtigste funktioner (2 af 3)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3B6EA60-2D93-4A7C-8AA6-80C2200C9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57"/>
          <a:stretch/>
        </p:blipFill>
        <p:spPr>
          <a:xfrm>
            <a:off x="1046779" y="1037511"/>
            <a:ext cx="7050442" cy="3469176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fik 5" descr="Markør med massiv udfyldning">
            <a:extLst>
              <a:ext uri="{FF2B5EF4-FFF2-40B4-BE49-F238E27FC236}">
                <a16:creationId xmlns:a16="http://schemas.microsoft.com/office/drawing/2014/main" id="{598740A2-8FB6-4DA1-B601-14E1939FF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359176">
            <a:off x="4373283" y="3364357"/>
            <a:ext cx="391333" cy="3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F3F1EF72-7D62-456D-AFB4-5B0C757805FA}"/>
              </a:ext>
            </a:extLst>
          </p:cNvPr>
          <p:cNvCxnSpPr>
            <a:cxnSpLocks/>
          </p:cNvCxnSpPr>
          <p:nvPr/>
        </p:nvCxnSpPr>
        <p:spPr>
          <a:xfrm>
            <a:off x="832104" y="3931919"/>
            <a:ext cx="347472" cy="0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567C8992-B640-44B5-A2CE-E50509C9CF67}"/>
              </a:ext>
            </a:extLst>
          </p:cNvPr>
          <p:cNvCxnSpPr>
            <a:cxnSpLocks/>
          </p:cNvCxnSpPr>
          <p:nvPr/>
        </p:nvCxnSpPr>
        <p:spPr>
          <a:xfrm>
            <a:off x="832104" y="2263138"/>
            <a:ext cx="347472" cy="0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F558903F-CB80-417F-8DF3-BC540764CD2F}"/>
              </a:ext>
            </a:extLst>
          </p:cNvPr>
          <p:cNvCxnSpPr>
            <a:cxnSpLocks/>
          </p:cNvCxnSpPr>
          <p:nvPr/>
        </p:nvCxnSpPr>
        <p:spPr>
          <a:xfrm>
            <a:off x="832104" y="2945006"/>
            <a:ext cx="347472" cy="0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7A624AF5-5B2F-4ECB-AE3D-71C20458A772}"/>
              </a:ext>
            </a:extLst>
          </p:cNvPr>
          <p:cNvCxnSpPr>
            <a:cxnSpLocks/>
          </p:cNvCxnSpPr>
          <p:nvPr/>
        </p:nvCxnSpPr>
        <p:spPr>
          <a:xfrm>
            <a:off x="832104" y="2629538"/>
            <a:ext cx="347472" cy="0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BA2798C1-4F67-4550-A451-0BCE623EF677}"/>
              </a:ext>
            </a:extLst>
          </p:cNvPr>
          <p:cNvCxnSpPr>
            <a:cxnSpLocks/>
          </p:cNvCxnSpPr>
          <p:nvPr/>
        </p:nvCxnSpPr>
        <p:spPr>
          <a:xfrm>
            <a:off x="832104" y="3635378"/>
            <a:ext cx="347472" cy="0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3. Gennemgang af systemet og de vigtigste funktioner (3 af 3)</a:t>
            </a:r>
          </a:p>
        </p:txBody>
      </p:sp>
      <p:pic>
        <p:nvPicPr>
          <p:cNvPr id="13" name="Billede 12" descr="Et billede, der indeholder tekst, skærmbillede, indendørs, computer&#10;&#10;Automatisk genereret beskrivelse">
            <a:extLst>
              <a:ext uri="{FF2B5EF4-FFF2-40B4-BE49-F238E27FC236}">
                <a16:creationId xmlns:a16="http://schemas.microsoft.com/office/drawing/2014/main" id="{2FD10814-BC62-4E55-B070-4F9987606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71" y="1501620"/>
            <a:ext cx="7782235" cy="2588035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753D5E0E-ECE8-4B2A-AF72-ABA47603C397}"/>
              </a:ext>
            </a:extLst>
          </p:cNvPr>
          <p:cNvCxnSpPr>
            <a:cxnSpLocks/>
          </p:cNvCxnSpPr>
          <p:nvPr/>
        </p:nvCxnSpPr>
        <p:spPr>
          <a:xfrm>
            <a:off x="832104" y="2019386"/>
            <a:ext cx="347472" cy="0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1FBF0BF1-211A-4904-979A-FE2998796365}"/>
              </a:ext>
            </a:extLst>
          </p:cNvPr>
          <p:cNvSpPr/>
          <p:nvPr/>
        </p:nvSpPr>
        <p:spPr>
          <a:xfrm>
            <a:off x="1325880" y="1901952"/>
            <a:ext cx="7235190" cy="234867"/>
          </a:xfrm>
          <a:prstGeom prst="rect">
            <a:avLst/>
          </a:prstGeom>
          <a:noFill/>
          <a:ln w="1905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760D1C2-AAD5-4D38-8F79-5A06F59035F5}"/>
              </a:ext>
            </a:extLst>
          </p:cNvPr>
          <p:cNvSpPr/>
          <p:nvPr/>
        </p:nvSpPr>
        <p:spPr>
          <a:xfrm>
            <a:off x="73152" y="1901952"/>
            <a:ext cx="905256" cy="234867"/>
          </a:xfrm>
          <a:prstGeom prst="rect">
            <a:avLst/>
          </a:prstGeom>
          <a:solidFill>
            <a:schemeClr val="bg1"/>
          </a:solidFill>
          <a:ln w="1905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13" dirty="0">
                <a:solidFill>
                  <a:schemeClr val="tx1"/>
                </a:solidFill>
              </a:rPr>
              <a:t>Attributter</a:t>
            </a:r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7385CEDE-8952-4805-BBB2-8BBB0BF17991}"/>
              </a:ext>
            </a:extLst>
          </p:cNvPr>
          <p:cNvCxnSpPr>
            <a:cxnSpLocks/>
          </p:cNvCxnSpPr>
          <p:nvPr/>
        </p:nvCxnSpPr>
        <p:spPr>
          <a:xfrm>
            <a:off x="832104" y="3319910"/>
            <a:ext cx="347472" cy="0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779BA9FB-87B9-4FD9-9A9A-F728EDECFBBE}"/>
              </a:ext>
            </a:extLst>
          </p:cNvPr>
          <p:cNvSpPr/>
          <p:nvPr/>
        </p:nvSpPr>
        <p:spPr>
          <a:xfrm>
            <a:off x="73152" y="2226821"/>
            <a:ext cx="905256" cy="1732532"/>
          </a:xfrm>
          <a:prstGeom prst="rect">
            <a:avLst/>
          </a:prstGeom>
          <a:solidFill>
            <a:schemeClr val="bg1"/>
          </a:solidFill>
          <a:ln w="1905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13" dirty="0">
                <a:solidFill>
                  <a:schemeClr val="tx1"/>
                </a:solidFill>
              </a:rPr>
              <a:t>Instanser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1053E13-F213-4323-9A61-FFDEFA73DDD6}"/>
              </a:ext>
            </a:extLst>
          </p:cNvPr>
          <p:cNvSpPr/>
          <p:nvPr/>
        </p:nvSpPr>
        <p:spPr>
          <a:xfrm>
            <a:off x="4119372" y="1150583"/>
            <a:ext cx="905256" cy="234867"/>
          </a:xfrm>
          <a:prstGeom prst="rect">
            <a:avLst/>
          </a:prstGeom>
          <a:solidFill>
            <a:schemeClr val="bg1"/>
          </a:solidFill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13" dirty="0">
                <a:solidFill>
                  <a:schemeClr val="tx1"/>
                </a:solidFill>
              </a:rPr>
              <a:t>Værdier</a:t>
            </a:r>
          </a:p>
        </p:txBody>
      </p: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94864143-4AB0-4CE4-A7B7-5053CF23B009}"/>
              </a:ext>
            </a:extLst>
          </p:cNvPr>
          <p:cNvCxnSpPr>
            <a:cxnSpLocks/>
          </p:cNvCxnSpPr>
          <p:nvPr/>
        </p:nvCxnSpPr>
        <p:spPr>
          <a:xfrm flipH="1">
            <a:off x="2148840" y="1385450"/>
            <a:ext cx="2444306" cy="1186300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5074921F-C858-4D4C-B33F-4B58CC54FE97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2948940" y="1385450"/>
            <a:ext cx="1623060" cy="1132097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748F49EE-E245-4DD5-B8B1-E10BDBE32A8A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4112801" y="1385450"/>
            <a:ext cx="459199" cy="1057821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pilforbindelse 34">
            <a:extLst>
              <a:ext uri="{FF2B5EF4-FFF2-40B4-BE49-F238E27FC236}">
                <a16:creationId xmlns:a16="http://schemas.microsoft.com/office/drawing/2014/main" id="{F655744C-B18E-4FDF-B6A7-D15A58F37061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72000" y="1385450"/>
            <a:ext cx="275463" cy="1057821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pilforbindelse 37">
            <a:extLst>
              <a:ext uri="{FF2B5EF4-FFF2-40B4-BE49-F238E27FC236}">
                <a16:creationId xmlns:a16="http://schemas.microsoft.com/office/drawing/2014/main" id="{5195CBC3-7562-46E9-9C73-DC1E48F3ED50}"/>
              </a:ext>
            </a:extLst>
          </p:cNvPr>
          <p:cNvCxnSpPr>
            <a:cxnSpLocks/>
          </p:cNvCxnSpPr>
          <p:nvPr/>
        </p:nvCxnSpPr>
        <p:spPr>
          <a:xfrm>
            <a:off x="4572000" y="1414572"/>
            <a:ext cx="1163861" cy="910002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FEF794C3-0539-48E9-B148-8FEAA677905C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72000" y="1385450"/>
            <a:ext cx="2423160" cy="1026172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6176C5B6-5FC7-4853-8156-85831C44B22C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72000" y="1385450"/>
            <a:ext cx="3114675" cy="939124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0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9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da-DK" sz="1800" dirty="0"/>
              <a:t>4. KP Basis’ systemparametre og administration heraf (1 af 5)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22323E8-BD28-4F74-838F-2882D77B71E8}"/>
              </a:ext>
            </a:extLst>
          </p:cNvPr>
          <p:cNvCxnSpPr>
            <a:stCxn id="3" idx="2"/>
          </p:cNvCxnSpPr>
          <p:nvPr/>
        </p:nvCxnSpPr>
        <p:spPr>
          <a:xfrm>
            <a:off x="2083656" y="2564630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25F4A9F9-01A0-4599-A437-1AAB6133C4CB}"/>
              </a:ext>
            </a:extLst>
          </p:cNvPr>
          <p:cNvCxnSpPr>
            <a:cxnSpLocks/>
          </p:cNvCxnSpPr>
          <p:nvPr/>
        </p:nvCxnSpPr>
        <p:spPr>
          <a:xfrm>
            <a:off x="814509" y="2477182"/>
            <a:ext cx="2522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99B44C25-32CD-4F8F-A679-B6DECA62C7A2}"/>
              </a:ext>
            </a:extLst>
          </p:cNvPr>
          <p:cNvCxnSpPr/>
          <p:nvPr/>
        </p:nvCxnSpPr>
        <p:spPr>
          <a:xfrm>
            <a:off x="822195" y="2477182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A85F5BF6-3871-49CA-8299-2879FC2BDD56}"/>
              </a:ext>
            </a:extLst>
          </p:cNvPr>
          <p:cNvCxnSpPr/>
          <p:nvPr/>
        </p:nvCxnSpPr>
        <p:spPr>
          <a:xfrm>
            <a:off x="2083656" y="2477181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6BBB3103-974C-4CCB-8BF7-22F59FD997DB}"/>
              </a:ext>
            </a:extLst>
          </p:cNvPr>
          <p:cNvCxnSpPr/>
          <p:nvPr/>
        </p:nvCxnSpPr>
        <p:spPr>
          <a:xfrm>
            <a:off x="3345119" y="2477180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9E5BD3FC-F377-4782-8DCB-11A334BEE3A0}"/>
              </a:ext>
            </a:extLst>
          </p:cNvPr>
          <p:cNvCxnSpPr/>
          <p:nvPr/>
        </p:nvCxnSpPr>
        <p:spPr>
          <a:xfrm>
            <a:off x="7764714" y="2469498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800224C5-B55D-433C-9A9C-B85F3C353E89}"/>
              </a:ext>
            </a:extLst>
          </p:cNvPr>
          <p:cNvCxnSpPr/>
          <p:nvPr/>
        </p:nvCxnSpPr>
        <p:spPr>
          <a:xfrm>
            <a:off x="6353412" y="2475899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B48D505C-7ADC-4CE9-8C69-1704539BD077}"/>
              </a:ext>
            </a:extLst>
          </p:cNvPr>
          <p:cNvCxnSpPr>
            <a:cxnSpLocks/>
          </p:cNvCxnSpPr>
          <p:nvPr/>
        </p:nvCxnSpPr>
        <p:spPr>
          <a:xfrm>
            <a:off x="6345719" y="2477180"/>
            <a:ext cx="1407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6C644948-E2B2-465C-9C9D-8929EF4C3162}"/>
              </a:ext>
            </a:extLst>
          </p:cNvPr>
          <p:cNvCxnSpPr/>
          <p:nvPr/>
        </p:nvCxnSpPr>
        <p:spPr>
          <a:xfrm>
            <a:off x="7057205" y="2214644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71ABA965-4676-420A-B1D9-7BB47E35AA8F}"/>
              </a:ext>
            </a:extLst>
          </p:cNvPr>
          <p:cNvSpPr/>
          <p:nvPr/>
        </p:nvSpPr>
        <p:spPr>
          <a:xfrm>
            <a:off x="1376725" y="1754883"/>
            <a:ext cx="1413862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Systemparameter 1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0C959BD-C0D4-4EAB-A814-D9883D32C6A8}"/>
              </a:ext>
            </a:extLst>
          </p:cNvPr>
          <p:cNvSpPr/>
          <p:nvPr/>
        </p:nvSpPr>
        <p:spPr>
          <a:xfrm>
            <a:off x="6353413" y="1754883"/>
            <a:ext cx="1413862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Systemparameter 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73168EA-8CBA-4A81-8D94-26B7D4133B9A}"/>
              </a:ext>
            </a:extLst>
          </p:cNvPr>
          <p:cNvSpPr/>
          <p:nvPr/>
        </p:nvSpPr>
        <p:spPr>
          <a:xfrm>
            <a:off x="433508" y="2689934"/>
            <a:ext cx="777369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Instans 1A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AAC6946-00DC-4BA2-8BF1-C24A570B78FA}"/>
              </a:ext>
            </a:extLst>
          </p:cNvPr>
          <p:cNvSpPr/>
          <p:nvPr/>
        </p:nvSpPr>
        <p:spPr>
          <a:xfrm>
            <a:off x="1694970" y="2689934"/>
            <a:ext cx="777371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Instans 1B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2DC3818-A924-490B-9A02-436160657FBD}"/>
              </a:ext>
            </a:extLst>
          </p:cNvPr>
          <p:cNvSpPr/>
          <p:nvPr/>
        </p:nvSpPr>
        <p:spPr>
          <a:xfrm>
            <a:off x="2956434" y="2689934"/>
            <a:ext cx="777369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Instans 1C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1E0B0AA-81B2-47F2-887F-6F7705720E0C}"/>
              </a:ext>
            </a:extLst>
          </p:cNvPr>
          <p:cNvSpPr/>
          <p:nvPr/>
        </p:nvSpPr>
        <p:spPr>
          <a:xfrm>
            <a:off x="5962164" y="2689934"/>
            <a:ext cx="777369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Instans 2A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713E0B9-3266-4049-A703-B2FA9AFC116C}"/>
              </a:ext>
            </a:extLst>
          </p:cNvPr>
          <p:cNvSpPr/>
          <p:nvPr/>
        </p:nvSpPr>
        <p:spPr>
          <a:xfrm>
            <a:off x="7378589" y="2689934"/>
            <a:ext cx="777371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Instans 2B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C6EF501-51D8-4BFC-9C19-BD2675692549}"/>
              </a:ext>
            </a:extLst>
          </p:cNvPr>
          <p:cNvSpPr/>
          <p:nvPr/>
        </p:nvSpPr>
        <p:spPr>
          <a:xfrm>
            <a:off x="238207" y="3412233"/>
            <a:ext cx="1138518" cy="461042"/>
          </a:xfrm>
          <a:prstGeom prst="rect">
            <a:avLst/>
          </a:prstGeom>
          <a:solidFill>
            <a:schemeClr val="bg1"/>
          </a:solidFill>
          <a:ln>
            <a:solidFill>
              <a:srgbClr val="E46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Instans 1A Version 2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5C9D6E79-130D-4F73-9D9C-FE5BF6241AAA}"/>
              </a:ext>
            </a:extLst>
          </p:cNvPr>
          <p:cNvCxnSpPr/>
          <p:nvPr/>
        </p:nvCxnSpPr>
        <p:spPr>
          <a:xfrm>
            <a:off x="820916" y="3150976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ktangel 36">
            <a:extLst>
              <a:ext uri="{FF2B5EF4-FFF2-40B4-BE49-F238E27FC236}">
                <a16:creationId xmlns:a16="http://schemas.microsoft.com/office/drawing/2014/main" id="{F9297B96-BCE8-4841-A63D-071C261D8974}"/>
              </a:ext>
            </a:extLst>
          </p:cNvPr>
          <p:cNvSpPr/>
          <p:nvPr/>
        </p:nvSpPr>
        <p:spPr>
          <a:xfrm>
            <a:off x="3923333" y="2689934"/>
            <a:ext cx="777369" cy="461042"/>
          </a:xfrm>
          <a:prstGeom prst="rect">
            <a:avLst/>
          </a:prstGeom>
          <a:solidFill>
            <a:schemeClr val="bg1"/>
          </a:solidFill>
          <a:ln>
            <a:solidFill>
              <a:srgbClr val="E46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Instans 1D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C058C719-5FC9-4DDA-98D3-37C02FB808F9}"/>
              </a:ext>
            </a:extLst>
          </p:cNvPr>
          <p:cNvCxnSpPr>
            <a:cxnSpLocks/>
          </p:cNvCxnSpPr>
          <p:nvPr/>
        </p:nvCxnSpPr>
        <p:spPr>
          <a:xfrm>
            <a:off x="3315170" y="2475901"/>
            <a:ext cx="996847" cy="12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30E4BA40-24A5-498F-9697-8B6A9B9F7192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4312017" y="2469498"/>
            <a:ext cx="1" cy="220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E5D6A5E9-FCDF-4D29-A077-28809F8CCF77}"/>
              </a:ext>
            </a:extLst>
          </p:cNvPr>
          <p:cNvSpPr/>
          <p:nvPr/>
        </p:nvSpPr>
        <p:spPr>
          <a:xfrm>
            <a:off x="7174964" y="3412233"/>
            <a:ext cx="1138518" cy="461042"/>
          </a:xfrm>
          <a:prstGeom prst="rect">
            <a:avLst/>
          </a:prstGeom>
          <a:solidFill>
            <a:schemeClr val="bg1"/>
          </a:solidFill>
          <a:ln>
            <a:solidFill>
              <a:srgbClr val="E46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Instans 2B Version 2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6ED2163B-2858-42A0-917C-1BA05C43F45F}"/>
              </a:ext>
            </a:extLst>
          </p:cNvPr>
          <p:cNvCxnSpPr/>
          <p:nvPr/>
        </p:nvCxnSpPr>
        <p:spPr>
          <a:xfrm>
            <a:off x="7757673" y="3150976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fik 43" descr="Markør med massiv udfyldning">
            <a:extLst>
              <a:ext uri="{FF2B5EF4-FFF2-40B4-BE49-F238E27FC236}">
                <a16:creationId xmlns:a16="http://schemas.microsoft.com/office/drawing/2014/main" id="{A82B8BD6-251C-4326-A64F-C1ECC7BEA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359176">
            <a:off x="4677537" y="2320490"/>
            <a:ext cx="391333" cy="391333"/>
          </a:xfrm>
          <a:prstGeom prst="rect">
            <a:avLst/>
          </a:prstGeom>
        </p:spPr>
      </p:pic>
      <p:pic>
        <p:nvPicPr>
          <p:cNvPr id="45" name="Grafik 44" descr="Markør med massiv udfyldning">
            <a:extLst>
              <a:ext uri="{FF2B5EF4-FFF2-40B4-BE49-F238E27FC236}">
                <a16:creationId xmlns:a16="http://schemas.microsoft.com/office/drawing/2014/main" id="{A9D7CC44-2C8A-4638-A14C-DD82B9804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359176">
            <a:off x="1379069" y="3046233"/>
            <a:ext cx="391333" cy="391333"/>
          </a:xfrm>
          <a:prstGeom prst="rect">
            <a:avLst/>
          </a:prstGeom>
        </p:spPr>
      </p:pic>
      <p:pic>
        <p:nvPicPr>
          <p:cNvPr id="46" name="Grafik 45" descr="Markør med massiv udfyldning">
            <a:extLst>
              <a:ext uri="{FF2B5EF4-FFF2-40B4-BE49-F238E27FC236}">
                <a16:creationId xmlns:a16="http://schemas.microsoft.com/office/drawing/2014/main" id="{C4C591AC-4BA0-4DD1-98E9-07B7CC4AA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359176">
            <a:off x="8299448" y="3051517"/>
            <a:ext cx="391333" cy="391333"/>
          </a:xfrm>
          <a:prstGeom prst="rect">
            <a:avLst/>
          </a:prstGeom>
        </p:spPr>
      </p:pic>
      <p:sp>
        <p:nvSpPr>
          <p:cNvPr id="48" name="Rektangel 47">
            <a:extLst>
              <a:ext uri="{FF2B5EF4-FFF2-40B4-BE49-F238E27FC236}">
                <a16:creationId xmlns:a16="http://schemas.microsoft.com/office/drawing/2014/main" id="{07E66C05-69E3-4030-97A7-1951787E7C37}"/>
              </a:ext>
            </a:extLst>
          </p:cNvPr>
          <p:cNvSpPr/>
          <p:nvPr/>
        </p:nvSpPr>
        <p:spPr>
          <a:xfrm>
            <a:off x="432149" y="2689934"/>
            <a:ext cx="778917" cy="461042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6A7C3322-BEDB-44BE-9EE7-5279F06B62F4}"/>
              </a:ext>
            </a:extLst>
          </p:cNvPr>
          <p:cNvSpPr/>
          <p:nvPr/>
        </p:nvSpPr>
        <p:spPr>
          <a:xfrm>
            <a:off x="7377043" y="2689934"/>
            <a:ext cx="778917" cy="461042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B8E2D160-1288-49F4-9479-F8857F2A26AA}"/>
              </a:ext>
            </a:extLst>
          </p:cNvPr>
          <p:cNvSpPr/>
          <p:nvPr/>
        </p:nvSpPr>
        <p:spPr>
          <a:xfrm>
            <a:off x="4100958" y="1006419"/>
            <a:ext cx="935982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Kommune X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CF20592D-DCED-451A-A73E-46296CD665D7}"/>
              </a:ext>
            </a:extLst>
          </p:cNvPr>
          <p:cNvCxnSpPr>
            <a:cxnSpLocks/>
          </p:cNvCxnSpPr>
          <p:nvPr/>
        </p:nvCxnSpPr>
        <p:spPr>
          <a:xfrm>
            <a:off x="4562824" y="1461674"/>
            <a:ext cx="0" cy="15014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64FE79FC-B417-4A33-A2C7-6D6A9E71245B}"/>
              </a:ext>
            </a:extLst>
          </p:cNvPr>
          <p:cNvCxnSpPr>
            <a:cxnSpLocks/>
          </p:cNvCxnSpPr>
          <p:nvPr/>
        </p:nvCxnSpPr>
        <p:spPr>
          <a:xfrm>
            <a:off x="2075907" y="1611821"/>
            <a:ext cx="498933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forbindelse 49">
            <a:extLst>
              <a:ext uri="{FF2B5EF4-FFF2-40B4-BE49-F238E27FC236}">
                <a16:creationId xmlns:a16="http://schemas.microsoft.com/office/drawing/2014/main" id="{885528DA-DB68-498F-A3BC-3864F78ABA27}"/>
              </a:ext>
            </a:extLst>
          </p:cNvPr>
          <p:cNvCxnSpPr>
            <a:cxnSpLocks/>
          </p:cNvCxnSpPr>
          <p:nvPr/>
        </p:nvCxnSpPr>
        <p:spPr>
          <a:xfrm>
            <a:off x="2087395" y="1604736"/>
            <a:ext cx="0" cy="15014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forbindelse 50">
            <a:extLst>
              <a:ext uri="{FF2B5EF4-FFF2-40B4-BE49-F238E27FC236}">
                <a16:creationId xmlns:a16="http://schemas.microsoft.com/office/drawing/2014/main" id="{8C28533B-AA0D-4913-905C-70688AA9F45B}"/>
              </a:ext>
            </a:extLst>
          </p:cNvPr>
          <p:cNvCxnSpPr>
            <a:cxnSpLocks/>
          </p:cNvCxnSpPr>
          <p:nvPr/>
        </p:nvCxnSpPr>
        <p:spPr>
          <a:xfrm>
            <a:off x="7065244" y="1604072"/>
            <a:ext cx="0" cy="15014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0BC331AF-46DC-42AC-9235-B0AE5AB8EFE0}"/>
              </a:ext>
            </a:extLst>
          </p:cNvPr>
          <p:cNvCxnSpPr/>
          <p:nvPr/>
        </p:nvCxnSpPr>
        <p:spPr>
          <a:xfrm>
            <a:off x="2087395" y="2215925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7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2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da-DK" sz="1800" dirty="0"/>
              <a:t>4. KP Basis’ systemparametre og administration heraf (2 af 5)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22323E8-BD28-4F74-838F-2882D77B71E8}"/>
              </a:ext>
            </a:extLst>
          </p:cNvPr>
          <p:cNvCxnSpPr>
            <a:stCxn id="3" idx="2"/>
          </p:cNvCxnSpPr>
          <p:nvPr/>
        </p:nvCxnSpPr>
        <p:spPr>
          <a:xfrm>
            <a:off x="2083656" y="2564630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25F4A9F9-01A0-4599-A437-1AAB6133C4CB}"/>
              </a:ext>
            </a:extLst>
          </p:cNvPr>
          <p:cNvCxnSpPr>
            <a:cxnSpLocks/>
          </p:cNvCxnSpPr>
          <p:nvPr/>
        </p:nvCxnSpPr>
        <p:spPr>
          <a:xfrm>
            <a:off x="814509" y="2477182"/>
            <a:ext cx="2522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99B44C25-32CD-4F8F-A679-B6DECA62C7A2}"/>
              </a:ext>
            </a:extLst>
          </p:cNvPr>
          <p:cNvCxnSpPr/>
          <p:nvPr/>
        </p:nvCxnSpPr>
        <p:spPr>
          <a:xfrm>
            <a:off x="822195" y="2477182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A85F5BF6-3871-49CA-8299-2879FC2BDD56}"/>
              </a:ext>
            </a:extLst>
          </p:cNvPr>
          <p:cNvCxnSpPr/>
          <p:nvPr/>
        </p:nvCxnSpPr>
        <p:spPr>
          <a:xfrm>
            <a:off x="2083656" y="2477181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6BBB3103-974C-4CCB-8BF7-22F59FD997DB}"/>
              </a:ext>
            </a:extLst>
          </p:cNvPr>
          <p:cNvCxnSpPr/>
          <p:nvPr/>
        </p:nvCxnSpPr>
        <p:spPr>
          <a:xfrm>
            <a:off x="3345119" y="2477180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9E5BD3FC-F377-4782-8DCB-11A334BEE3A0}"/>
              </a:ext>
            </a:extLst>
          </p:cNvPr>
          <p:cNvCxnSpPr/>
          <p:nvPr/>
        </p:nvCxnSpPr>
        <p:spPr>
          <a:xfrm>
            <a:off x="7757219" y="2469498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800224C5-B55D-433C-9A9C-B85F3C353E89}"/>
              </a:ext>
            </a:extLst>
          </p:cNvPr>
          <p:cNvCxnSpPr/>
          <p:nvPr/>
        </p:nvCxnSpPr>
        <p:spPr>
          <a:xfrm>
            <a:off x="6353412" y="2475899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B48D505C-7ADC-4CE9-8C69-1704539BD077}"/>
              </a:ext>
            </a:extLst>
          </p:cNvPr>
          <p:cNvCxnSpPr>
            <a:cxnSpLocks/>
          </p:cNvCxnSpPr>
          <p:nvPr/>
        </p:nvCxnSpPr>
        <p:spPr>
          <a:xfrm>
            <a:off x="6345719" y="2477180"/>
            <a:ext cx="1407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6C644948-E2B2-465C-9C9D-8929EF4C3162}"/>
              </a:ext>
            </a:extLst>
          </p:cNvPr>
          <p:cNvCxnSpPr/>
          <p:nvPr/>
        </p:nvCxnSpPr>
        <p:spPr>
          <a:xfrm>
            <a:off x="7057205" y="2214644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71ABA965-4676-420A-B1D9-7BB47E35AA8F}"/>
              </a:ext>
            </a:extLst>
          </p:cNvPr>
          <p:cNvSpPr/>
          <p:nvPr/>
        </p:nvSpPr>
        <p:spPr>
          <a:xfrm>
            <a:off x="1376725" y="1754883"/>
            <a:ext cx="1413862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Brevskabeloner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0C959BD-C0D4-4EAB-A814-D9883D32C6A8}"/>
              </a:ext>
            </a:extLst>
          </p:cNvPr>
          <p:cNvSpPr/>
          <p:nvPr/>
        </p:nvSpPr>
        <p:spPr>
          <a:xfrm>
            <a:off x="6192750" y="1754883"/>
            <a:ext cx="1713538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Ydelsestyper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1E0B0AA-81B2-47F2-887F-6F7705720E0C}"/>
              </a:ext>
            </a:extLst>
          </p:cNvPr>
          <p:cNvSpPr/>
          <p:nvPr/>
        </p:nvSpPr>
        <p:spPr>
          <a:xfrm>
            <a:off x="5830074" y="2676998"/>
            <a:ext cx="1031290" cy="518400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chemeClr val="tx1"/>
                </a:solidFill>
              </a:rPr>
              <a:t>Varmetillæg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C6EF501-51D8-4BFC-9C19-BD2675692549}"/>
              </a:ext>
            </a:extLst>
          </p:cNvPr>
          <p:cNvSpPr/>
          <p:nvPr/>
        </p:nvSpPr>
        <p:spPr>
          <a:xfrm>
            <a:off x="238207" y="3412232"/>
            <a:ext cx="1138518" cy="594383"/>
          </a:xfrm>
          <a:prstGeom prst="rect">
            <a:avLst/>
          </a:prstGeom>
          <a:solidFill>
            <a:schemeClr val="bg1"/>
          </a:solidFill>
          <a:ln>
            <a:solidFill>
              <a:srgbClr val="E46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chemeClr val="tx1"/>
                </a:solidFill>
              </a:rPr>
              <a:t>Afslag – alm. Helbredstillæg</a:t>
            </a:r>
            <a:br>
              <a:rPr lang="da-DK" sz="1100" dirty="0">
                <a:solidFill>
                  <a:schemeClr val="tx1"/>
                </a:solidFill>
              </a:rPr>
            </a:br>
            <a:r>
              <a:rPr lang="da-DK" sz="1100" dirty="0">
                <a:solidFill>
                  <a:schemeClr val="tx1"/>
                </a:solidFill>
              </a:rPr>
              <a:t>Version 2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5C9D6E79-130D-4F73-9D9C-FE5BF6241AAA}"/>
              </a:ext>
            </a:extLst>
          </p:cNvPr>
          <p:cNvCxnSpPr/>
          <p:nvPr/>
        </p:nvCxnSpPr>
        <p:spPr>
          <a:xfrm>
            <a:off x="820916" y="3150976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C058C719-5FC9-4DDA-98D3-37C02FB808F9}"/>
              </a:ext>
            </a:extLst>
          </p:cNvPr>
          <p:cNvCxnSpPr>
            <a:cxnSpLocks/>
          </p:cNvCxnSpPr>
          <p:nvPr/>
        </p:nvCxnSpPr>
        <p:spPr>
          <a:xfrm>
            <a:off x="3315170" y="2475901"/>
            <a:ext cx="1290267" cy="12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30E4BA40-24A5-498F-9697-8B6A9B9F7192}"/>
              </a:ext>
            </a:extLst>
          </p:cNvPr>
          <p:cNvCxnSpPr>
            <a:cxnSpLocks/>
          </p:cNvCxnSpPr>
          <p:nvPr/>
        </p:nvCxnSpPr>
        <p:spPr>
          <a:xfrm>
            <a:off x="4605437" y="2469658"/>
            <a:ext cx="1903" cy="220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E5D6A5E9-FCDF-4D29-A077-28809F8CCF77}"/>
              </a:ext>
            </a:extLst>
          </p:cNvPr>
          <p:cNvSpPr/>
          <p:nvPr/>
        </p:nvSpPr>
        <p:spPr>
          <a:xfrm>
            <a:off x="7174964" y="3412232"/>
            <a:ext cx="1138518" cy="576603"/>
          </a:xfrm>
          <a:prstGeom prst="rect">
            <a:avLst/>
          </a:prstGeom>
          <a:solidFill>
            <a:schemeClr val="bg1"/>
          </a:solidFill>
          <a:ln>
            <a:solidFill>
              <a:srgbClr val="E46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chemeClr val="tx1"/>
                </a:solidFill>
              </a:rPr>
              <a:t>Fodplejetillæg</a:t>
            </a:r>
          </a:p>
          <a:p>
            <a:pPr algn="ctr"/>
            <a:r>
              <a:rPr lang="da-DK" sz="1100" dirty="0">
                <a:solidFill>
                  <a:schemeClr val="tx1"/>
                </a:solidFill>
              </a:rPr>
              <a:t>Version 2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6ED2163B-2858-42A0-917C-1BA05C43F45F}"/>
              </a:ext>
            </a:extLst>
          </p:cNvPr>
          <p:cNvCxnSpPr/>
          <p:nvPr/>
        </p:nvCxnSpPr>
        <p:spPr>
          <a:xfrm>
            <a:off x="7757673" y="3150976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073168EA-8CBA-4A81-8D94-26B7D4133B9A}"/>
              </a:ext>
            </a:extLst>
          </p:cNvPr>
          <p:cNvSpPr/>
          <p:nvPr/>
        </p:nvSpPr>
        <p:spPr>
          <a:xfrm>
            <a:off x="243475" y="2682410"/>
            <a:ext cx="1157439" cy="517231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chemeClr val="tx1"/>
                </a:solidFill>
              </a:rPr>
              <a:t>Afslag – alm. helbredstillæg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2C312B57-D25D-4E1A-9417-50F6115545DD}"/>
              </a:ext>
            </a:extLst>
          </p:cNvPr>
          <p:cNvSpPr/>
          <p:nvPr/>
        </p:nvSpPr>
        <p:spPr>
          <a:xfrm>
            <a:off x="1503659" y="2682410"/>
            <a:ext cx="1157439" cy="517231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chemeClr val="tx1"/>
                </a:solidFill>
              </a:rPr>
              <a:t>Afslag – bistandstillæg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86861E8-F7C8-442B-B647-0AA09EF93083}"/>
              </a:ext>
            </a:extLst>
          </p:cNvPr>
          <p:cNvSpPr/>
          <p:nvPr/>
        </p:nvSpPr>
        <p:spPr>
          <a:xfrm>
            <a:off x="2763333" y="2678888"/>
            <a:ext cx="1157439" cy="517231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chemeClr val="tx1"/>
                </a:solidFill>
              </a:rPr>
              <a:t>Afslag – førtidspension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F9297B96-BCE8-4841-A63D-071C261D8974}"/>
              </a:ext>
            </a:extLst>
          </p:cNvPr>
          <p:cNvSpPr/>
          <p:nvPr/>
        </p:nvSpPr>
        <p:spPr>
          <a:xfrm>
            <a:off x="4027466" y="2682410"/>
            <a:ext cx="1153633" cy="518400"/>
          </a:xfrm>
          <a:prstGeom prst="rect">
            <a:avLst/>
          </a:prstGeom>
          <a:solidFill>
            <a:schemeClr val="bg1"/>
          </a:solidFill>
          <a:ln>
            <a:solidFill>
              <a:srgbClr val="E46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chemeClr val="tx1"/>
                </a:solidFill>
              </a:rPr>
              <a:t>Afslag – personligt tillæg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713E0B9-3266-4049-A703-B2FA9AFC116C}"/>
              </a:ext>
            </a:extLst>
          </p:cNvPr>
          <p:cNvSpPr/>
          <p:nvPr/>
        </p:nvSpPr>
        <p:spPr>
          <a:xfrm>
            <a:off x="7242028" y="2676998"/>
            <a:ext cx="1031290" cy="518400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chemeClr val="tx1"/>
                </a:solidFill>
              </a:rPr>
              <a:t>Fodplejetillæg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FADD7251-7BEA-441F-BF0D-BC51ACBF201D}"/>
              </a:ext>
            </a:extLst>
          </p:cNvPr>
          <p:cNvSpPr/>
          <p:nvPr/>
        </p:nvSpPr>
        <p:spPr>
          <a:xfrm>
            <a:off x="230713" y="2676997"/>
            <a:ext cx="1177200" cy="53640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 dirty="0">
              <a:solidFill>
                <a:schemeClr val="tx1"/>
              </a:solidFill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8E9D2590-7897-47B8-AF4C-E05791676E27}"/>
              </a:ext>
            </a:extLst>
          </p:cNvPr>
          <p:cNvSpPr/>
          <p:nvPr/>
        </p:nvSpPr>
        <p:spPr>
          <a:xfrm>
            <a:off x="7176114" y="2669502"/>
            <a:ext cx="1177200" cy="53640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00" dirty="0">
              <a:solidFill>
                <a:schemeClr val="tx1"/>
              </a:solidFill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A536BC7-B076-43A1-BB17-B84AD75ACF1A}"/>
              </a:ext>
            </a:extLst>
          </p:cNvPr>
          <p:cNvSpPr/>
          <p:nvPr/>
        </p:nvSpPr>
        <p:spPr>
          <a:xfrm>
            <a:off x="4100958" y="1006419"/>
            <a:ext cx="935982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Kommune X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E9F7C1E-6F02-485B-A04F-2280724B7903}"/>
              </a:ext>
            </a:extLst>
          </p:cNvPr>
          <p:cNvCxnSpPr>
            <a:cxnSpLocks/>
          </p:cNvCxnSpPr>
          <p:nvPr/>
        </p:nvCxnSpPr>
        <p:spPr>
          <a:xfrm>
            <a:off x="4562824" y="1461674"/>
            <a:ext cx="0" cy="15014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A17A0300-2DBB-42D4-99FF-AF8ABBB163AD}"/>
              </a:ext>
            </a:extLst>
          </p:cNvPr>
          <p:cNvCxnSpPr>
            <a:cxnSpLocks/>
          </p:cNvCxnSpPr>
          <p:nvPr/>
        </p:nvCxnSpPr>
        <p:spPr>
          <a:xfrm>
            <a:off x="2075907" y="1611821"/>
            <a:ext cx="498933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1B26DD49-5AB0-4041-8B9B-30C730238E4C}"/>
              </a:ext>
            </a:extLst>
          </p:cNvPr>
          <p:cNvCxnSpPr>
            <a:cxnSpLocks/>
          </p:cNvCxnSpPr>
          <p:nvPr/>
        </p:nvCxnSpPr>
        <p:spPr>
          <a:xfrm>
            <a:off x="2087395" y="1604736"/>
            <a:ext cx="0" cy="15014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91F636AE-A9EF-43FF-AB86-E36B28013692}"/>
              </a:ext>
            </a:extLst>
          </p:cNvPr>
          <p:cNvCxnSpPr>
            <a:cxnSpLocks/>
          </p:cNvCxnSpPr>
          <p:nvPr/>
        </p:nvCxnSpPr>
        <p:spPr>
          <a:xfrm>
            <a:off x="7065244" y="1604072"/>
            <a:ext cx="0" cy="15014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E741A3C3-63DC-44A6-A5BF-76567ADD1BF9}"/>
              </a:ext>
            </a:extLst>
          </p:cNvPr>
          <p:cNvCxnSpPr/>
          <p:nvPr/>
        </p:nvCxnSpPr>
        <p:spPr>
          <a:xfrm>
            <a:off x="2087678" y="2215925"/>
            <a:ext cx="0" cy="261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42" grpId="1" animBg="1"/>
      <p:bldP spid="37" grpId="0" animBg="1"/>
      <p:bldP spid="52" grpId="0" animBg="1"/>
      <p:bldP spid="53" grpId="0" animBg="1"/>
      <p:bldP spid="5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da-DK" sz="1800" dirty="0"/>
              <a:t>4. KP Basis’ systemparametre og administration heraf (4 af 5)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5F6CFB5-5B80-47FB-8F5D-38CCBE35DFD2}"/>
              </a:ext>
            </a:extLst>
          </p:cNvPr>
          <p:cNvSpPr txBox="1"/>
          <p:nvPr/>
        </p:nvSpPr>
        <p:spPr>
          <a:xfrm>
            <a:off x="649444" y="1208619"/>
            <a:ext cx="379316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13" dirty="0"/>
              <a:t>Systemparameter med </a:t>
            </a:r>
            <a:r>
              <a:rPr lang="da-DK" sz="1013" b="1" dirty="0"/>
              <a:t>centralt</a:t>
            </a:r>
            <a:r>
              <a:rPr lang="da-DK" sz="1013" dirty="0"/>
              <a:t> ansvar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5A58C3F-2002-43E4-A53E-05107E44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6702" y="1597498"/>
            <a:ext cx="8230595" cy="2946992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67044332-1ACA-4423-841E-46E440B15077}"/>
              </a:ext>
            </a:extLst>
          </p:cNvPr>
          <p:cNvSpPr/>
          <p:nvPr/>
        </p:nvSpPr>
        <p:spPr>
          <a:xfrm>
            <a:off x="2093397" y="1957449"/>
            <a:ext cx="905256" cy="1732532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>
              <a:solidFill>
                <a:schemeClr val="tx1"/>
              </a:solidFill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92F10B7F-7EE3-4372-9100-70781D41B0DA}"/>
              </a:ext>
            </a:extLst>
          </p:cNvPr>
          <p:cNvSpPr/>
          <p:nvPr/>
        </p:nvSpPr>
        <p:spPr>
          <a:xfrm>
            <a:off x="7914634" y="1311477"/>
            <a:ext cx="905256" cy="484616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da-DK" sz="1800" dirty="0"/>
              <a:t>4. KP Basis’ systemparametre og administration heraf (5 af 5)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5F6CFB5-5B80-47FB-8F5D-38CCBE35DFD2}"/>
              </a:ext>
            </a:extLst>
          </p:cNvPr>
          <p:cNvSpPr txBox="1"/>
          <p:nvPr/>
        </p:nvSpPr>
        <p:spPr>
          <a:xfrm>
            <a:off x="649444" y="1208619"/>
            <a:ext cx="379316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13" dirty="0"/>
              <a:t>Systemparameter med </a:t>
            </a:r>
            <a:r>
              <a:rPr lang="da-DK" sz="1013" b="1" dirty="0"/>
              <a:t>delt</a:t>
            </a:r>
            <a:r>
              <a:rPr lang="da-DK" sz="1013" dirty="0"/>
              <a:t> ansvar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5A58C3F-2002-43E4-A53E-05107E44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0163" y="1681461"/>
            <a:ext cx="8377571" cy="2626614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67044332-1ACA-4423-841E-46E440B15077}"/>
              </a:ext>
            </a:extLst>
          </p:cNvPr>
          <p:cNvSpPr/>
          <p:nvPr/>
        </p:nvSpPr>
        <p:spPr>
          <a:xfrm>
            <a:off x="3095087" y="2385337"/>
            <a:ext cx="905256" cy="1922738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>
              <a:solidFill>
                <a:schemeClr val="tx1"/>
              </a:solidFill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92F10B7F-7EE3-4372-9100-70781D41B0DA}"/>
              </a:ext>
            </a:extLst>
          </p:cNvPr>
          <p:cNvSpPr/>
          <p:nvPr/>
        </p:nvSpPr>
        <p:spPr>
          <a:xfrm>
            <a:off x="8028000" y="1549967"/>
            <a:ext cx="905256" cy="484616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1" y="1335600"/>
            <a:ext cx="5484683" cy="1058506"/>
          </a:xfrm>
        </p:spPr>
        <p:txBody>
          <a:bodyPr>
            <a:normAutofit/>
          </a:bodyPr>
          <a:lstStyle/>
          <a:p>
            <a:r>
              <a:rPr lang="da-DK" sz="2700" dirty="0"/>
              <a:t>Lektion 1 - demonstration</a:t>
            </a:r>
          </a:p>
        </p:txBody>
      </p:sp>
      <p:sp>
        <p:nvSpPr>
          <p:cNvPr id="19" name="Undertitel 18">
            <a:extLst>
              <a:ext uri="{FF2B5EF4-FFF2-40B4-BE49-F238E27FC236}">
                <a16:creationId xmlns:a16="http://schemas.microsoft.com/office/drawing/2014/main" id="{22517D31-BAFF-4B38-9280-605F8040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1"/>
            <a:ext cx="3880230" cy="1636066"/>
          </a:xfrm>
        </p:spPr>
        <p:txBody>
          <a:bodyPr>
            <a:normAutofit/>
          </a:bodyPr>
          <a:lstStyle/>
          <a:p>
            <a:r>
              <a:rPr lang="da-DK" sz="1500" b="1" dirty="0"/>
              <a:t>Gennemgang og administration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500" dirty="0"/>
              <a:t>Faner og underfaner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500" dirty="0"/>
              <a:t>Underfanen systemparametre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500" dirty="0"/>
              <a:t>Administration af systemparametre – med centralt og delt ansvar</a:t>
            </a:r>
          </a:p>
        </p:txBody>
      </p:sp>
      <p:pic>
        <p:nvPicPr>
          <p:cNvPr id="4" name="Grafik 3" descr="Teater">
            <a:extLst>
              <a:ext uri="{FF2B5EF4-FFF2-40B4-BE49-F238E27FC236}">
                <a16:creationId xmlns:a16="http://schemas.microsoft.com/office/drawing/2014/main" id="{5D314104-B578-4FEE-82EC-BF5C9345B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7131" y="1864852"/>
            <a:ext cx="2459369" cy="2459369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FACDFB96-2EDA-41E5-8152-F04BE52C5585}"/>
              </a:ext>
            </a:extLst>
          </p:cNvPr>
          <p:cNvSpPr txBox="1"/>
          <p:nvPr/>
        </p:nvSpPr>
        <p:spPr>
          <a:xfrm>
            <a:off x="1150935" y="4343400"/>
            <a:ext cx="2867150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i="1" dirty="0">
                <a:solidFill>
                  <a:schemeClr val="bg1"/>
                </a:solidFill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216935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1 - Opsamling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D4F6F0C-690D-4DCC-AEC7-5839157815B3}"/>
              </a:ext>
            </a:extLst>
          </p:cNvPr>
          <p:cNvSpPr txBox="1"/>
          <p:nvPr/>
        </p:nvSpPr>
        <p:spPr>
          <a:xfrm>
            <a:off x="3445889" y="2375056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200" i="1" dirty="0">
                <a:solidFill>
                  <a:schemeClr val="bg1"/>
                </a:solidFill>
                <a:latin typeface="+mj-lt"/>
              </a:rPr>
              <a:t>”Jeg ved, hvad formålet med KP Basis er, og hvad min rolle som systemadministrator er i dette”</a:t>
            </a:r>
          </a:p>
          <a:p>
            <a:pPr algn="ctr"/>
            <a:endParaRPr lang="da-DK" sz="1200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a-DK" sz="1200" i="1" dirty="0">
                <a:solidFill>
                  <a:schemeClr val="bg1"/>
                </a:solidFill>
                <a:latin typeface="+mj-lt"/>
              </a:rPr>
              <a:t>”Jeg ved, hvad systemparametre er, og hvad de bruges til overordnet set”</a:t>
            </a:r>
          </a:p>
          <a:p>
            <a:pPr algn="ctr"/>
            <a:endParaRPr lang="da-DK" sz="1200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a-DK" sz="1200" i="1" dirty="0">
                <a:solidFill>
                  <a:schemeClr val="bg1"/>
                </a:solidFill>
                <a:latin typeface="+mj-lt"/>
              </a:rPr>
              <a:t>”Jeg forstår forskellen på central og lokal opsætning af systemet”</a:t>
            </a:r>
          </a:p>
        </p:txBody>
      </p:sp>
    </p:spTree>
    <p:extLst>
      <p:ext uri="{BB962C8B-B14F-4D97-AF65-F5344CB8AC3E}">
        <p14:creationId xmlns:p14="http://schemas.microsoft.com/office/powerpoint/2010/main" val="28146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57B08-E900-4D7E-82AC-6F6E15C4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Netcompany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3D1F6-5EC2-4213-8AEB-425E92052788}"/>
              </a:ext>
            </a:extLst>
          </p:cNvPr>
          <p:cNvSpPr/>
          <p:nvPr/>
        </p:nvSpPr>
        <p:spPr>
          <a:xfrm>
            <a:off x="927119" y="3428125"/>
            <a:ext cx="2059337" cy="6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13" dirty="0"/>
              <a:t>Natasja Henriksen</a:t>
            </a:r>
          </a:p>
          <a:p>
            <a:pPr algn="ctr"/>
            <a:r>
              <a:rPr lang="da-DK" sz="1013" dirty="0"/>
              <a:t>Business Consultant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0A7409-4F6B-4261-BCD9-4FD286E372B3}"/>
              </a:ext>
            </a:extLst>
          </p:cNvPr>
          <p:cNvSpPr/>
          <p:nvPr/>
        </p:nvSpPr>
        <p:spPr>
          <a:xfrm>
            <a:off x="3470988" y="3427140"/>
            <a:ext cx="2202024" cy="609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13" dirty="0"/>
              <a:t>Eva Maria Ellingsøe </a:t>
            </a:r>
          </a:p>
          <a:p>
            <a:pPr algn="ctr"/>
            <a:r>
              <a:rPr lang="da-DK" sz="1013" dirty="0"/>
              <a:t>Business Consultant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FB1A233-A1C4-4DA6-A104-8B6193193D57}"/>
              </a:ext>
            </a:extLst>
          </p:cNvPr>
          <p:cNvSpPr/>
          <p:nvPr/>
        </p:nvSpPr>
        <p:spPr>
          <a:xfrm>
            <a:off x="6160627" y="3428125"/>
            <a:ext cx="2059337" cy="6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13" dirty="0"/>
              <a:t>Support</a:t>
            </a:r>
          </a:p>
        </p:txBody>
      </p:sp>
      <p:pic>
        <p:nvPicPr>
          <p:cNvPr id="5" name="Billede 4" descr="Et billede, der indeholder person, slips, briller, bærer&#10;&#10;Automatisk genereret beskrivelse">
            <a:extLst>
              <a:ext uri="{FF2B5EF4-FFF2-40B4-BE49-F238E27FC236}">
                <a16:creationId xmlns:a16="http://schemas.microsoft.com/office/drawing/2014/main" id="{098E9CB6-0E77-428A-BD22-72A71C707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6" y="1339501"/>
            <a:ext cx="2062420" cy="2106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lede 9" descr="Et billede, der indeholder person, kvinde&#10;&#10;Automatisk genereret beskrivelse">
            <a:extLst>
              <a:ext uri="{FF2B5EF4-FFF2-40B4-BE49-F238E27FC236}">
                <a16:creationId xmlns:a16="http://schemas.microsoft.com/office/drawing/2014/main" id="{E4D7A7AB-113D-491F-958E-02A548DC0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49" y="1339501"/>
            <a:ext cx="2203200" cy="2106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5B3D59F-9D3A-447E-8CE8-F873C5AE55D9}"/>
              </a:ext>
            </a:extLst>
          </p:cNvPr>
          <p:cNvSpPr/>
          <p:nvPr/>
        </p:nvSpPr>
        <p:spPr>
          <a:xfrm>
            <a:off x="6157544" y="1339501"/>
            <a:ext cx="2062420" cy="2106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Grafik 3" descr="Gruppebrainstorm kontur">
            <a:extLst>
              <a:ext uri="{FF2B5EF4-FFF2-40B4-BE49-F238E27FC236}">
                <a16:creationId xmlns:a16="http://schemas.microsoft.com/office/drawing/2014/main" id="{91082967-45D1-4760-AE18-CC928F2B9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6871" y="1981409"/>
            <a:ext cx="1180682" cy="11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1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1 - Spørgsmål</a:t>
            </a:r>
          </a:p>
        </p:txBody>
      </p:sp>
      <p:pic>
        <p:nvPicPr>
          <p:cNvPr id="7" name="Grafik 6" descr="Spørgsmål kontur">
            <a:extLst>
              <a:ext uri="{FF2B5EF4-FFF2-40B4-BE49-F238E27FC236}">
                <a16:creationId xmlns:a16="http://schemas.microsoft.com/office/drawing/2014/main" id="{AFBCB4BD-802E-4A67-802F-8096DDE9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27679" y="1864853"/>
            <a:ext cx="2459700" cy="24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9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2 - oplæg</a:t>
            </a:r>
          </a:p>
        </p:txBody>
      </p:sp>
      <p:sp>
        <p:nvSpPr>
          <p:cNvPr id="19" name="Undertitel 18">
            <a:extLst>
              <a:ext uri="{FF2B5EF4-FFF2-40B4-BE49-F238E27FC236}">
                <a16:creationId xmlns:a16="http://schemas.microsoft.com/office/drawing/2014/main" id="{22517D31-BAFF-4B38-9280-605F8040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1"/>
            <a:ext cx="7087541" cy="1636066"/>
          </a:xfrm>
        </p:spPr>
        <p:txBody>
          <a:bodyPr>
            <a:normAutofit/>
          </a:bodyPr>
          <a:lstStyle/>
          <a:p>
            <a:r>
              <a:rPr lang="da-DK" sz="1500" b="1" dirty="0"/>
              <a:t>Hændelsesabonnementer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Læringsmål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Hændelsesabonnementer - og hvad kan I bruge dem til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Administration af hændelsesabonnementer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Hvornår det giver mening at hhv. overskrive og oprette hændelsesabonnementer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8B59E3F-5329-4373-8DB3-65FC07B68FD0}"/>
              </a:ext>
            </a:extLst>
          </p:cNvPr>
          <p:cNvSpPr txBox="1"/>
          <p:nvPr/>
        </p:nvSpPr>
        <p:spPr>
          <a:xfrm>
            <a:off x="1150935" y="4343400"/>
            <a:ext cx="2867150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i="1" dirty="0">
                <a:solidFill>
                  <a:schemeClr val="bg1"/>
                </a:solidFill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2354243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224097" y="1475448"/>
            <a:ext cx="6805353" cy="3148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685800" lvl="1" indent="-342900">
              <a:buFont typeface="+mj-lt"/>
              <a:buAutoNum type="arabicPeriod"/>
            </a:pPr>
            <a:r>
              <a:rPr lang="da-DK" sz="1500" dirty="0">
                <a:latin typeface="+mj-lt"/>
              </a:rPr>
              <a:t>”Jeg ved, hvad et hændelsesabonnement er, og hvad det bruges til”</a:t>
            </a:r>
            <a:br>
              <a:rPr lang="da-DK" sz="1500" dirty="0">
                <a:latin typeface="+mj-lt"/>
              </a:rPr>
            </a:br>
            <a:endParaRPr lang="da-DK" sz="1500" dirty="0">
              <a:latin typeface="+mj-lt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da-DK" sz="1500" dirty="0">
                <a:latin typeface="+mj-lt"/>
              </a:rPr>
              <a:t>”Jeg ved, hvordan jeg administrerer hændelsesabonnementer”</a:t>
            </a:r>
          </a:p>
          <a:p>
            <a:pPr marL="685800" lvl="1" indent="-342900">
              <a:buFont typeface="+mj-lt"/>
              <a:buAutoNum type="arabicPeriod"/>
            </a:pPr>
            <a:endParaRPr lang="da-DK" sz="1500" dirty="0">
              <a:latin typeface="+mj-lt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da-DK" sz="1500" dirty="0">
                <a:latin typeface="+mj-lt"/>
              </a:rPr>
              <a:t>”Jeg ved, at opgaver bliver dannet på baggrund af hændelsesabonnementer, og at opgaverne herfra fordeles ud på det, der hedder opgavepakker”</a:t>
            </a:r>
          </a:p>
          <a:p>
            <a:pPr marL="685800" lvl="1" indent="-342900">
              <a:buFont typeface="+mj-lt"/>
              <a:buAutoNum type="arabicPeriod"/>
            </a:pPr>
            <a:endParaRPr lang="da-DK" sz="1500" dirty="0">
              <a:latin typeface="+mj-lt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1. Læringsmål (1 af 1)</a:t>
            </a:r>
            <a:endParaRPr lang="da-DK" sz="1800" dirty="0">
              <a:solidFill>
                <a:srgbClr val="DE9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79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6FBCB-E6BD-43BC-A964-6F8D9C6D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2. Hændelsesabonnementer - og hvad de bruges til (1 af 2)</a:t>
            </a:r>
            <a:endParaRPr lang="da-DK" sz="1800" dirty="0">
              <a:solidFill>
                <a:srgbClr val="0E2046"/>
              </a:solidFill>
            </a:endParaRPr>
          </a:p>
        </p:txBody>
      </p:sp>
      <p:pic>
        <p:nvPicPr>
          <p:cNvPr id="5" name="Grafik 4" descr="Skærm kontur">
            <a:extLst>
              <a:ext uri="{FF2B5EF4-FFF2-40B4-BE49-F238E27FC236}">
                <a16:creationId xmlns:a16="http://schemas.microsoft.com/office/drawing/2014/main" id="{83F90926-9766-469F-9540-5F4A6C957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5312" y="1400069"/>
            <a:ext cx="3319648" cy="3319648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9A32F696-F053-469F-BCDF-C70104FA132C}"/>
              </a:ext>
            </a:extLst>
          </p:cNvPr>
          <p:cNvCxnSpPr>
            <a:cxnSpLocks/>
          </p:cNvCxnSpPr>
          <p:nvPr/>
        </p:nvCxnSpPr>
        <p:spPr>
          <a:xfrm>
            <a:off x="5542530" y="2959712"/>
            <a:ext cx="919054" cy="5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295F1064-6FC9-4ADF-A106-A8FF79E79D6D}"/>
              </a:ext>
            </a:extLst>
          </p:cNvPr>
          <p:cNvSpPr txBox="1"/>
          <p:nvPr/>
        </p:nvSpPr>
        <p:spPr>
          <a:xfrm>
            <a:off x="1493062" y="2817076"/>
            <a:ext cx="883604" cy="295199"/>
          </a:xfrm>
          <a:prstGeom prst="rect">
            <a:avLst/>
          </a:prstGeom>
          <a:noFill/>
          <a:ln w="28575">
            <a:solidFill>
              <a:srgbClr val="005776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Hændelser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5E324FCF-8B64-4F28-B36D-E31302182DE3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376666" y="2959714"/>
            <a:ext cx="288175" cy="4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119" descr="Åben mappe kontur">
            <a:extLst>
              <a:ext uri="{FF2B5EF4-FFF2-40B4-BE49-F238E27FC236}">
                <a16:creationId xmlns:a16="http://schemas.microsoft.com/office/drawing/2014/main" id="{2EB8BAD2-A959-4C97-80C0-493370D37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96074" y="2514201"/>
            <a:ext cx="510284" cy="510284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0E937CD4-B6D8-4AB4-81B1-803B02D53AC6}"/>
              </a:ext>
            </a:extLst>
          </p:cNvPr>
          <p:cNvSpPr txBox="1"/>
          <p:nvPr/>
        </p:nvSpPr>
        <p:spPr>
          <a:xfrm>
            <a:off x="4432624" y="3061142"/>
            <a:ext cx="437183" cy="144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50" dirty="0">
                <a:latin typeface="+mj-lt"/>
              </a:rPr>
              <a:t>Sager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BDD9781-5390-4775-9FD1-19CB724E5673}"/>
              </a:ext>
            </a:extLst>
          </p:cNvPr>
          <p:cNvSpPr txBox="1"/>
          <p:nvPr/>
        </p:nvSpPr>
        <p:spPr>
          <a:xfrm>
            <a:off x="6814206" y="1864599"/>
            <a:ext cx="1144483" cy="336896"/>
          </a:xfrm>
          <a:prstGeom prst="rect">
            <a:avLst/>
          </a:prstGeom>
          <a:noFill/>
          <a:ln w="28575">
            <a:solidFill>
              <a:srgbClr val="00739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Bevillinger</a:t>
            </a:r>
          </a:p>
        </p:txBody>
      </p:sp>
      <p:pic>
        <p:nvPicPr>
          <p:cNvPr id="15" name="Grafik 14" descr="Postit-noter kontur">
            <a:extLst>
              <a:ext uri="{FF2B5EF4-FFF2-40B4-BE49-F238E27FC236}">
                <a16:creationId xmlns:a16="http://schemas.microsoft.com/office/drawing/2014/main" id="{A2EB4ACF-5033-4484-82F7-7F1FE08D0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4288" y="2512952"/>
            <a:ext cx="510300" cy="51030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AF42895C-F73E-4AAD-AEC0-48FE03D6A188}"/>
              </a:ext>
            </a:extLst>
          </p:cNvPr>
          <p:cNvSpPr txBox="1"/>
          <p:nvPr/>
        </p:nvSpPr>
        <p:spPr>
          <a:xfrm>
            <a:off x="6814206" y="2511934"/>
            <a:ext cx="1144483" cy="336896"/>
          </a:xfrm>
          <a:prstGeom prst="rect">
            <a:avLst/>
          </a:prstGeom>
          <a:noFill/>
          <a:ln w="28575">
            <a:solidFill>
              <a:srgbClr val="00739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Afslag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03A54EE-FDB9-41BC-8209-42865693DB8E}"/>
              </a:ext>
            </a:extLst>
          </p:cNvPr>
          <p:cNvSpPr txBox="1"/>
          <p:nvPr/>
        </p:nvSpPr>
        <p:spPr>
          <a:xfrm>
            <a:off x="6814206" y="3159268"/>
            <a:ext cx="1144483" cy="336896"/>
          </a:xfrm>
          <a:prstGeom prst="rect">
            <a:avLst/>
          </a:prstGeom>
          <a:noFill/>
          <a:ln w="28575">
            <a:solidFill>
              <a:srgbClr val="00739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Udbetalinger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98C698C8-600E-4455-BD0C-EF1306F2D0C6}"/>
              </a:ext>
            </a:extLst>
          </p:cNvPr>
          <p:cNvSpPr txBox="1"/>
          <p:nvPr/>
        </p:nvSpPr>
        <p:spPr>
          <a:xfrm>
            <a:off x="6814206" y="3806603"/>
            <a:ext cx="1144483" cy="336896"/>
          </a:xfrm>
          <a:prstGeom prst="rect">
            <a:avLst/>
          </a:prstGeom>
          <a:noFill/>
          <a:ln w="28575">
            <a:solidFill>
              <a:srgbClr val="00739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Træk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D7A3D6A9-F524-4C9D-8044-AE920A81CB24}"/>
              </a:ext>
            </a:extLst>
          </p:cNvPr>
          <p:cNvSpPr txBox="1"/>
          <p:nvPr/>
        </p:nvSpPr>
        <p:spPr>
          <a:xfrm>
            <a:off x="3432620" y="3059892"/>
            <a:ext cx="613636" cy="144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50" dirty="0">
                <a:latin typeface="+mj-lt"/>
              </a:rPr>
              <a:t>Opgaver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0F2F65D-6450-4BB4-8561-10612BCE6156}"/>
              </a:ext>
            </a:extLst>
          </p:cNvPr>
          <p:cNvSpPr txBox="1"/>
          <p:nvPr/>
        </p:nvSpPr>
        <p:spPr>
          <a:xfrm>
            <a:off x="3569793" y="1545028"/>
            <a:ext cx="967740" cy="254039"/>
          </a:xfrm>
          <a:prstGeom prst="rect">
            <a:avLst/>
          </a:prstGeom>
          <a:noFill/>
          <a:ln w="28575">
            <a:solidFill>
              <a:srgbClr val="005776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KP Basis</a:t>
            </a:r>
          </a:p>
        </p:txBody>
      </p:sp>
    </p:spTree>
    <p:extLst>
      <p:ext uri="{BB962C8B-B14F-4D97-AF65-F5344CB8AC3E}">
        <p14:creationId xmlns:p14="http://schemas.microsoft.com/office/powerpoint/2010/main" val="110320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6FBCB-E6BD-43BC-A964-6F8D9C6D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2. Hændelsesabonnementer - og hvad de bruges til (2 af 2)</a:t>
            </a:r>
            <a:endParaRPr lang="da-DK" sz="1800" dirty="0">
              <a:solidFill>
                <a:srgbClr val="0E2046"/>
              </a:solidFill>
            </a:endParaRPr>
          </a:p>
        </p:txBody>
      </p:sp>
      <p:pic>
        <p:nvPicPr>
          <p:cNvPr id="25" name="Picture 99" descr="Diagram&#10;&#10;Description automatically generated">
            <a:extLst>
              <a:ext uri="{FF2B5EF4-FFF2-40B4-BE49-F238E27FC236}">
                <a16:creationId xmlns:a16="http://schemas.microsoft.com/office/drawing/2014/main" id="{8343E4CB-0B36-4164-AEC5-3C8A918A6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22" y="2029337"/>
            <a:ext cx="5684557" cy="2600801"/>
          </a:xfrm>
          <a:prstGeom prst="rect">
            <a:avLst/>
          </a:prstGeom>
          <a:noFill/>
          <a:ln w="38100" cmpd="sng">
            <a:solidFill>
              <a:srgbClr val="007398"/>
            </a:solidFill>
            <a:miter lim="800000"/>
            <a:headEnd/>
            <a:tailEnd/>
          </a:ln>
          <a:effectLst/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543211F-72A8-49B9-AE30-0FE4B1FB9541}"/>
              </a:ext>
            </a:extLst>
          </p:cNvPr>
          <p:cNvSpPr txBox="1"/>
          <p:nvPr/>
        </p:nvSpPr>
        <p:spPr>
          <a:xfrm>
            <a:off x="1709229" y="1384131"/>
            <a:ext cx="883604" cy="2951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Hændelser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469A5D8E-C602-44CF-922F-BB4F4E57F503}"/>
              </a:ext>
            </a:extLst>
          </p:cNvPr>
          <p:cNvCxnSpPr>
            <a:cxnSpLocks/>
          </p:cNvCxnSpPr>
          <p:nvPr/>
        </p:nvCxnSpPr>
        <p:spPr>
          <a:xfrm flipV="1">
            <a:off x="2697608" y="1531730"/>
            <a:ext cx="3522217" cy="1"/>
          </a:xfrm>
          <a:prstGeom prst="straightConnector1">
            <a:avLst/>
          </a:prstGeom>
          <a:ln w="19050">
            <a:solidFill>
              <a:srgbClr val="005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7A01F012-20B1-4676-A382-1A11DD92F52B}"/>
              </a:ext>
            </a:extLst>
          </p:cNvPr>
          <p:cNvSpPr txBox="1"/>
          <p:nvPr/>
        </p:nvSpPr>
        <p:spPr>
          <a:xfrm>
            <a:off x="3655995" y="1140092"/>
            <a:ext cx="1832008" cy="295199"/>
          </a:xfrm>
          <a:prstGeom prst="rect">
            <a:avLst/>
          </a:prstGeom>
          <a:noFill/>
          <a:ln w="28575">
            <a:solidFill>
              <a:srgbClr val="005776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Hændelsesabonnementer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E234D13-33D4-4221-8484-05E156D9E2C1}"/>
              </a:ext>
            </a:extLst>
          </p:cNvPr>
          <p:cNvCxnSpPr>
            <a:cxnSpLocks/>
          </p:cNvCxnSpPr>
          <p:nvPr/>
        </p:nvCxnSpPr>
        <p:spPr>
          <a:xfrm>
            <a:off x="2141506" y="1679330"/>
            <a:ext cx="0" cy="104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AF931D1-51AC-4C16-82F7-50F9D4C652BE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737819" y="1681334"/>
            <a:ext cx="0" cy="471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D68B410A-5B82-41C1-8919-FFFAC3A9A012}"/>
              </a:ext>
            </a:extLst>
          </p:cNvPr>
          <p:cNvSpPr txBox="1"/>
          <p:nvPr/>
        </p:nvSpPr>
        <p:spPr>
          <a:xfrm>
            <a:off x="6296017" y="1386135"/>
            <a:ext cx="883604" cy="2951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Opgaver</a:t>
            </a:r>
          </a:p>
        </p:txBody>
      </p:sp>
    </p:spTree>
    <p:extLst>
      <p:ext uri="{BB962C8B-B14F-4D97-AF65-F5344CB8AC3E}">
        <p14:creationId xmlns:p14="http://schemas.microsoft.com/office/powerpoint/2010/main" val="2115932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6FBCB-E6BD-43BC-A964-6F8D9C6D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3. Administration af hændelsesabonnementer (1 af 2)</a:t>
            </a:r>
            <a:endParaRPr lang="da-DK" sz="1800" dirty="0">
              <a:solidFill>
                <a:srgbClr val="0E2046"/>
              </a:solidFill>
            </a:endParaRPr>
          </a:p>
        </p:txBody>
      </p:sp>
      <p:sp>
        <p:nvSpPr>
          <p:cNvPr id="10" name="Tekstfelt 37">
            <a:extLst>
              <a:ext uri="{FF2B5EF4-FFF2-40B4-BE49-F238E27FC236}">
                <a16:creationId xmlns:a16="http://schemas.microsoft.com/office/drawing/2014/main" id="{1D136519-F549-4410-8C2B-CAA9F67DBCEE}"/>
              </a:ext>
            </a:extLst>
          </p:cNvPr>
          <p:cNvSpPr txBox="1"/>
          <p:nvPr/>
        </p:nvSpPr>
        <p:spPr>
          <a:xfrm>
            <a:off x="2258235" y="1342693"/>
            <a:ext cx="4621427" cy="2922392"/>
          </a:xfrm>
          <a:prstGeom prst="rect">
            <a:avLst/>
          </a:prstGeom>
          <a:solidFill>
            <a:srgbClr val="00577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a-DK" sz="1400" dirty="0"/>
              <a:t>Inaktivér hændelsesabonnement på hændelser som jeres kommune ikke længere ønsker at håndtere opgaver ud fra </a:t>
            </a:r>
            <a:br>
              <a:rPr lang="da-DK" sz="1400" dirty="0"/>
            </a:br>
            <a:endParaRPr lang="da-DK" sz="14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a-DK" sz="1400" dirty="0"/>
              <a:t>Opret hændelsesabonnement på hændelser, som der ikke på nuværende tidspunkt genereres opgaver ud fra </a:t>
            </a:r>
            <a:br>
              <a:rPr lang="da-DK" sz="1400" dirty="0"/>
            </a:br>
            <a:endParaRPr lang="da-DK" sz="14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a-DK" sz="1400" dirty="0"/>
              <a:t>Redigér hændelsesabonnementer for hændelser som i ønsker at få oprettet andre opgavetyper på, eller som i ønsker en kortere eller længere forfaldsfrist på</a:t>
            </a:r>
          </a:p>
        </p:txBody>
      </p:sp>
    </p:spTree>
    <p:extLst>
      <p:ext uri="{BB962C8B-B14F-4D97-AF65-F5344CB8AC3E}">
        <p14:creationId xmlns:p14="http://schemas.microsoft.com/office/powerpoint/2010/main" val="3661260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3. Administration af hændelsesabonnementer (2 af 2)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F8BB88B-77AD-498E-8354-B03E211FC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06" y="1032725"/>
            <a:ext cx="7798587" cy="3597413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460E03B-D4DD-413B-B927-D95D7C92A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07" y="816634"/>
            <a:ext cx="5383284" cy="4109678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6FBCB-E6BD-43BC-A964-6F8D9C6D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1800" dirty="0"/>
              <a:t>4. Hvornår det giver mening at hhv. overskrive og oprette hændelsesabonnementer (1 af 1)</a:t>
            </a:r>
            <a:endParaRPr lang="da-DK" sz="1800" dirty="0">
              <a:solidFill>
                <a:srgbClr val="0E2046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FFD4B9D-D500-40B4-BACE-D7BD1C0A22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97359" y="1828695"/>
            <a:ext cx="5749281" cy="1565433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Grafik 11" descr="Afkrydsning med massiv udfyldning">
            <a:extLst>
              <a:ext uri="{FF2B5EF4-FFF2-40B4-BE49-F238E27FC236}">
                <a16:creationId xmlns:a16="http://schemas.microsoft.com/office/drawing/2014/main" id="{939DB3AF-69D5-48EB-A4AC-699D3308E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40026" y="2194361"/>
            <a:ext cx="251195" cy="251195"/>
          </a:xfrm>
          <a:prstGeom prst="rect">
            <a:avLst/>
          </a:prstGeom>
        </p:spPr>
      </p:pic>
      <p:pic>
        <p:nvPicPr>
          <p:cNvPr id="8" name="Grafik 7" descr="Oplysninger med massiv udfyldning">
            <a:extLst>
              <a:ext uri="{FF2B5EF4-FFF2-40B4-BE49-F238E27FC236}">
                <a16:creationId xmlns:a16="http://schemas.microsoft.com/office/drawing/2014/main" id="{841D496D-3B70-47A2-B5C7-6AC67AF288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5094" y="135008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33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1" y="1335600"/>
            <a:ext cx="5484683" cy="1058506"/>
          </a:xfrm>
        </p:spPr>
        <p:txBody>
          <a:bodyPr>
            <a:normAutofit/>
          </a:bodyPr>
          <a:lstStyle/>
          <a:p>
            <a:r>
              <a:rPr lang="da-DK" sz="2700" dirty="0"/>
              <a:t>Lektion 2 - demonstration</a:t>
            </a:r>
          </a:p>
        </p:txBody>
      </p:sp>
      <p:sp>
        <p:nvSpPr>
          <p:cNvPr id="19" name="Undertitel 18">
            <a:extLst>
              <a:ext uri="{FF2B5EF4-FFF2-40B4-BE49-F238E27FC236}">
                <a16:creationId xmlns:a16="http://schemas.microsoft.com/office/drawing/2014/main" id="{22517D31-BAFF-4B38-9280-605F8040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1"/>
            <a:ext cx="3880230" cy="1636066"/>
          </a:xfrm>
        </p:spPr>
        <p:txBody>
          <a:bodyPr>
            <a:normAutofit fontScale="92500" lnSpcReduction="10000"/>
          </a:bodyPr>
          <a:lstStyle/>
          <a:p>
            <a:r>
              <a:rPr lang="da-DK" sz="1650" b="1" dirty="0"/>
              <a:t>Hændelsesabonnementer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50" dirty="0"/>
              <a:t>Fremsøgning af systemparameteren ”Hændelsesabonnementer”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50" dirty="0"/>
              <a:t>Administration af hændelsesabonnementer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50" dirty="0">
                <a:solidFill>
                  <a:schemeClr val="bg1"/>
                </a:solidFill>
              </a:rPr>
              <a:t>Eksempel på inaktivering af et hændelsesabonnement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4" name="Grafik 3" descr="Teater">
            <a:extLst>
              <a:ext uri="{FF2B5EF4-FFF2-40B4-BE49-F238E27FC236}">
                <a16:creationId xmlns:a16="http://schemas.microsoft.com/office/drawing/2014/main" id="{5D314104-B578-4FEE-82EC-BF5C9345B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7131" y="1864852"/>
            <a:ext cx="2459369" cy="2459369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FACDFB96-2EDA-41E5-8152-F04BE52C5585}"/>
              </a:ext>
            </a:extLst>
          </p:cNvPr>
          <p:cNvSpPr txBox="1"/>
          <p:nvPr/>
        </p:nvSpPr>
        <p:spPr>
          <a:xfrm>
            <a:off x="1150935" y="4343400"/>
            <a:ext cx="2867150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i="1" dirty="0">
                <a:solidFill>
                  <a:schemeClr val="bg1"/>
                </a:solidFill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3797348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2 - Opsamling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D4F6F0C-690D-4DCC-AEC7-5839157815B3}"/>
              </a:ext>
            </a:extLst>
          </p:cNvPr>
          <p:cNvSpPr txBox="1"/>
          <p:nvPr/>
        </p:nvSpPr>
        <p:spPr>
          <a:xfrm>
            <a:off x="3445889" y="237505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200" i="1" dirty="0">
                <a:solidFill>
                  <a:schemeClr val="bg1"/>
                </a:solidFill>
                <a:latin typeface="+mj-lt"/>
              </a:rPr>
              <a:t>”Jeg ved, hvad et hændelsesabonnement er og hvad det bruges til”</a:t>
            </a:r>
            <a:br>
              <a:rPr lang="da-DK" sz="1200" i="1" dirty="0">
                <a:solidFill>
                  <a:schemeClr val="bg1"/>
                </a:solidFill>
                <a:latin typeface="+mj-lt"/>
              </a:rPr>
            </a:br>
            <a:endParaRPr lang="da-DK" sz="1200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a-DK" sz="1200" i="1" dirty="0">
                <a:solidFill>
                  <a:schemeClr val="bg1"/>
                </a:solidFill>
                <a:latin typeface="+mj-lt"/>
              </a:rPr>
              <a:t>”Jeg ved, hvordan jeg administrerer hændelsesabonnementer”</a:t>
            </a:r>
          </a:p>
          <a:p>
            <a:pPr algn="ctr"/>
            <a:endParaRPr lang="da-DK" sz="1200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a-DK" sz="1200" i="1" dirty="0">
                <a:solidFill>
                  <a:schemeClr val="bg1"/>
                </a:solidFill>
                <a:latin typeface="+mj-lt"/>
              </a:rPr>
              <a:t>”Jeg ved, at opgaver bliver dannet på baggrund af hændelsesabonnementer, og at opgaverne herfra fordeles ud på det, der hedder opgavepakker”</a:t>
            </a:r>
          </a:p>
          <a:p>
            <a:pPr algn="ctr"/>
            <a:endParaRPr lang="da-DK" sz="12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70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2636-3527-4F04-A114-645D14F3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6" y="477329"/>
            <a:ext cx="8070601" cy="327804"/>
          </a:xfrm>
        </p:spPr>
        <p:txBody>
          <a:bodyPr/>
          <a:lstStyle/>
          <a:p>
            <a:r>
              <a:rPr lang="da-DK"/>
              <a:t>Dagsprogram</a:t>
            </a:r>
            <a:endParaRPr lang="da-DK" dirty="0"/>
          </a:p>
        </p:txBody>
      </p:sp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0C5183BC-53F8-4522-A416-F82311D7F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97131"/>
              </p:ext>
            </p:extLst>
          </p:nvPr>
        </p:nvGraphicFramePr>
        <p:xfrm>
          <a:off x="451884" y="1460500"/>
          <a:ext cx="8152366" cy="252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570">
                  <a:extLst>
                    <a:ext uri="{9D8B030D-6E8A-4147-A177-3AD203B41FA5}">
                      <a16:colId xmlns:a16="http://schemas.microsoft.com/office/drawing/2014/main" val="4088053995"/>
                    </a:ext>
                  </a:extLst>
                </a:gridCol>
                <a:gridCol w="1266610">
                  <a:extLst>
                    <a:ext uri="{9D8B030D-6E8A-4147-A177-3AD203B41FA5}">
                      <a16:colId xmlns:a16="http://schemas.microsoft.com/office/drawing/2014/main" val="1186743177"/>
                    </a:ext>
                  </a:extLst>
                </a:gridCol>
                <a:gridCol w="5256186">
                  <a:extLst>
                    <a:ext uri="{9D8B030D-6E8A-4147-A177-3AD203B41FA5}">
                      <a16:colId xmlns:a16="http://schemas.microsoft.com/office/drawing/2014/main" val="4061978580"/>
                    </a:ext>
                  </a:extLst>
                </a:gridCol>
              </a:tblGrid>
              <a:tr h="561778">
                <a:tc>
                  <a:txBody>
                    <a:bodyPr/>
                    <a:lstStyle/>
                    <a:p>
                      <a:pPr algn="l"/>
                      <a:r>
                        <a:rPr lang="da-DK" sz="1200" dirty="0"/>
                        <a:t>Tid </a:t>
                      </a:r>
                    </a:p>
                  </a:txBody>
                  <a:tcP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/>
                        <a:t>Lektion</a:t>
                      </a:r>
                    </a:p>
                  </a:txBody>
                  <a:tcPr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/>
                        <a:t>Lektionstitel </a:t>
                      </a:r>
                    </a:p>
                  </a:txBody>
                  <a:tcPr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83676"/>
                  </a:ext>
                </a:extLst>
              </a:tr>
              <a:tr h="360211">
                <a:tc>
                  <a:txBody>
                    <a:bodyPr/>
                    <a:lstStyle/>
                    <a:p>
                      <a:pPr algn="l"/>
                      <a:r>
                        <a:rPr lang="da-DK" sz="1200"/>
                        <a:t>09.00-09.05</a:t>
                      </a:r>
                      <a:endParaRPr lang="da-DK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Introduktion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>
                          <a:solidFill>
                            <a:srgbClr val="000000"/>
                          </a:solidFill>
                        </a:rPr>
                        <a:t>Struktur på dagens undervisning</a:t>
                      </a:r>
                      <a:endParaRPr lang="da-DK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87647"/>
                  </a:ext>
                </a:extLst>
              </a:tr>
              <a:tr h="422893">
                <a:tc>
                  <a:txBody>
                    <a:bodyPr/>
                    <a:lstStyle/>
                    <a:p>
                      <a:pPr algn="l"/>
                      <a:r>
                        <a:rPr lang="da-DK" sz="1200" i="0"/>
                        <a:t>09.05-09.35</a:t>
                      </a:r>
                      <a:endParaRPr lang="da-DK" sz="1200" i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>
                          <a:solidFill>
                            <a:srgbClr val="000000"/>
                          </a:solidFill>
                        </a:rPr>
                        <a:t>Gennemgang af systemet og administration af systemparametre i KP Basis</a:t>
                      </a:r>
                      <a:endParaRPr lang="da-DK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045808"/>
                  </a:ext>
                </a:extLst>
              </a:tr>
              <a:tr h="725218">
                <a:tc>
                  <a:txBody>
                    <a:bodyPr/>
                    <a:lstStyle/>
                    <a:p>
                      <a:pPr algn="l"/>
                      <a:r>
                        <a:rPr lang="da-DK" sz="1200" i="0" dirty="0"/>
                        <a:t>09.35-10.05</a:t>
                      </a:r>
                    </a:p>
                    <a:p>
                      <a:pPr algn="l"/>
                      <a:r>
                        <a:rPr lang="da-DK" sz="1200" i="0" dirty="0"/>
                        <a:t>10.05-10.35</a:t>
                      </a:r>
                    </a:p>
                    <a:p>
                      <a:pPr algn="l"/>
                      <a:r>
                        <a:rPr lang="da-DK" sz="1200" i="0" dirty="0"/>
                        <a:t>10.35-11.05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Hændelsesabonnementer</a:t>
                      </a:r>
                    </a:p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Opgavepakker </a:t>
                      </a:r>
                    </a:p>
                    <a:p>
                      <a:pPr algn="l"/>
                      <a:r>
                        <a:rPr lang="da-DK" sz="1200" i="0" dirty="0">
                          <a:solidFill>
                            <a:srgbClr val="000000"/>
                          </a:solidFill>
                        </a:rPr>
                        <a:t>Ydelses- og træktyper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394210"/>
                  </a:ext>
                </a:extLst>
              </a:tr>
              <a:tr h="396687">
                <a:tc>
                  <a:txBody>
                    <a:bodyPr/>
                    <a:lstStyle/>
                    <a:p>
                      <a:pPr algn="l"/>
                      <a:r>
                        <a:rPr lang="da-DK" sz="1200" i="0"/>
                        <a:t>11.05-11.30</a:t>
                      </a:r>
                      <a:endParaRPr lang="da-DK" sz="1200" i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Afrunding</a:t>
                      </a:r>
                    </a:p>
                    <a:p>
                      <a:pPr algn="l"/>
                      <a:endParaRPr lang="da-DK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Tak for nu / Eventuelt ekstra tid til spørgsmål og demonstration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181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676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2 - Spørgsmål</a:t>
            </a:r>
          </a:p>
        </p:txBody>
      </p:sp>
      <p:pic>
        <p:nvPicPr>
          <p:cNvPr id="7" name="Grafik 6" descr="Spørgsmål kontur">
            <a:extLst>
              <a:ext uri="{FF2B5EF4-FFF2-40B4-BE49-F238E27FC236}">
                <a16:creationId xmlns:a16="http://schemas.microsoft.com/office/drawing/2014/main" id="{AFBCB4BD-802E-4A67-802F-8096DDE9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27679" y="1864853"/>
            <a:ext cx="2459700" cy="24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54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34E7C8-F952-4B63-B696-F0B05AA4F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Pause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8F308FF-CFA5-49F2-B358-8CB753D65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463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3 - oplæg</a:t>
            </a:r>
          </a:p>
        </p:txBody>
      </p:sp>
      <p:sp>
        <p:nvSpPr>
          <p:cNvPr id="19" name="Undertitel 18">
            <a:extLst>
              <a:ext uri="{FF2B5EF4-FFF2-40B4-BE49-F238E27FC236}">
                <a16:creationId xmlns:a16="http://schemas.microsoft.com/office/drawing/2014/main" id="{22517D31-BAFF-4B38-9280-605F8040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1"/>
            <a:ext cx="6858000" cy="1636066"/>
          </a:xfrm>
        </p:spPr>
        <p:txBody>
          <a:bodyPr>
            <a:normAutofit/>
          </a:bodyPr>
          <a:lstStyle/>
          <a:p>
            <a:r>
              <a:rPr lang="da-DK" sz="1500" b="1" dirty="0"/>
              <a:t>Opgavepakker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Læringsmål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Opgavepakker - og hvad de bruges til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Hvor sagsbehandlerne finder opgavepakkerne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Administration af opgavepakker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8B59E3F-5329-4373-8DB3-65FC07B68FD0}"/>
              </a:ext>
            </a:extLst>
          </p:cNvPr>
          <p:cNvSpPr txBox="1"/>
          <p:nvPr/>
        </p:nvSpPr>
        <p:spPr>
          <a:xfrm>
            <a:off x="1150935" y="4343400"/>
            <a:ext cx="2867150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i="1" dirty="0">
                <a:solidFill>
                  <a:schemeClr val="bg1"/>
                </a:solidFill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1924770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224097" y="1475448"/>
            <a:ext cx="6805353" cy="3148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685800" lvl="1" indent="-342900">
              <a:buFont typeface="+mj-lt"/>
              <a:buAutoNum type="arabicPeriod"/>
            </a:pPr>
            <a:r>
              <a:rPr lang="da-DK" sz="1500" dirty="0">
                <a:latin typeface="+mj-lt"/>
              </a:rPr>
              <a:t>”Jeg ved, hvad en opgavepakke er og hvad den bruges til af hhv. systemadministratorer og sagsbehandlere”</a:t>
            </a:r>
            <a:br>
              <a:rPr lang="da-DK" sz="1500" dirty="0">
                <a:latin typeface="+mj-lt"/>
              </a:rPr>
            </a:br>
            <a:endParaRPr lang="da-DK" sz="1500" dirty="0">
              <a:latin typeface="+mj-lt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da-DK" sz="1500" dirty="0">
                <a:latin typeface="+mj-lt"/>
              </a:rPr>
              <a:t>”Jeg ved, hvor sagsbehandlerne finder deres opgavepakker, og hvordan de bruger dem”</a:t>
            </a:r>
            <a:br>
              <a:rPr lang="da-DK" sz="1500" dirty="0">
                <a:latin typeface="+mj-lt"/>
              </a:rPr>
            </a:br>
            <a:endParaRPr lang="da-DK" sz="1500" dirty="0">
              <a:latin typeface="+mj-lt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da-DK" sz="1500" dirty="0">
                <a:latin typeface="+mj-lt"/>
              </a:rPr>
              <a:t>”Jeg ved, hvordan jeg administrerer opgavepakker”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1. Læringsmål (1 af 1)</a:t>
            </a:r>
            <a:endParaRPr lang="da-DK" sz="1800" dirty="0">
              <a:solidFill>
                <a:srgbClr val="DE9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27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6FBCB-E6BD-43BC-A964-6F8D9C6D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2. Opgavepakker - og hvad de bruges til (1 af 1)</a:t>
            </a:r>
            <a:endParaRPr lang="da-DK" sz="1800" dirty="0">
              <a:solidFill>
                <a:srgbClr val="0E2046"/>
              </a:solidFill>
            </a:endParaRPr>
          </a:p>
        </p:txBody>
      </p: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85079869-4E3B-4B95-B2F5-E946AC040444}"/>
              </a:ext>
            </a:extLst>
          </p:cNvPr>
          <p:cNvCxnSpPr>
            <a:cxnSpLocks/>
          </p:cNvCxnSpPr>
          <p:nvPr/>
        </p:nvCxnSpPr>
        <p:spPr>
          <a:xfrm flipV="1">
            <a:off x="2959549" y="2361334"/>
            <a:ext cx="1266494" cy="387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felt 37">
            <a:extLst>
              <a:ext uri="{FF2B5EF4-FFF2-40B4-BE49-F238E27FC236}">
                <a16:creationId xmlns:a16="http://schemas.microsoft.com/office/drawing/2014/main" id="{B3C2B523-EBD0-473E-ACE1-E9D933099004}"/>
              </a:ext>
            </a:extLst>
          </p:cNvPr>
          <p:cNvSpPr txBox="1"/>
          <p:nvPr/>
        </p:nvSpPr>
        <p:spPr>
          <a:xfrm>
            <a:off x="594005" y="2196952"/>
            <a:ext cx="7955990" cy="1305280"/>
          </a:xfrm>
          <a:prstGeom prst="rect">
            <a:avLst/>
          </a:prstGeom>
          <a:solidFill>
            <a:srgbClr val="00577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algn="ctr"/>
            <a:endParaRPr lang="da-DK" sz="1013" dirty="0"/>
          </a:p>
          <a:p>
            <a:pPr algn="ctr"/>
            <a:endParaRPr lang="da-DK" sz="1013" dirty="0"/>
          </a:p>
        </p:txBody>
      </p:sp>
      <p:pic>
        <p:nvPicPr>
          <p:cNvPr id="26" name="Grafik 25" descr="Indbakke med massiv udfyldning">
            <a:extLst>
              <a:ext uri="{FF2B5EF4-FFF2-40B4-BE49-F238E27FC236}">
                <a16:creationId xmlns:a16="http://schemas.microsoft.com/office/drawing/2014/main" id="{8E8E7C12-EB18-48E9-966E-98989D0A4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1160" y="2525591"/>
            <a:ext cx="648000" cy="648001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116BC92E-AAE5-4C8A-A580-9754DA9670FB}"/>
              </a:ext>
            </a:extLst>
          </p:cNvPr>
          <p:cNvSpPr txBox="1"/>
          <p:nvPr/>
        </p:nvSpPr>
        <p:spPr>
          <a:xfrm>
            <a:off x="7081463" y="3166453"/>
            <a:ext cx="1227395" cy="2168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solidFill>
                  <a:schemeClr val="bg1"/>
                </a:solidFill>
                <a:latin typeface="+mj-lt"/>
              </a:rPr>
              <a:t>Opgaveindbakke</a:t>
            </a:r>
          </a:p>
        </p:txBody>
      </p:sp>
      <p:pic>
        <p:nvPicPr>
          <p:cNvPr id="34" name="Grafik 33" descr="Postit-noter kontur">
            <a:extLst>
              <a:ext uri="{FF2B5EF4-FFF2-40B4-BE49-F238E27FC236}">
                <a16:creationId xmlns:a16="http://schemas.microsoft.com/office/drawing/2014/main" id="{100821E3-B63A-4713-A0DC-687EC78A1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1282" y="2483220"/>
            <a:ext cx="591315" cy="628562"/>
          </a:xfrm>
          <a:prstGeom prst="rect">
            <a:avLst/>
          </a:prstGeom>
        </p:spPr>
      </p:pic>
      <p:pic>
        <p:nvPicPr>
          <p:cNvPr id="35" name="Grafik 34" descr="Postit-noter kontur">
            <a:extLst>
              <a:ext uri="{FF2B5EF4-FFF2-40B4-BE49-F238E27FC236}">
                <a16:creationId xmlns:a16="http://schemas.microsoft.com/office/drawing/2014/main" id="{9870F96E-F689-4209-BC9F-8441486C8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1143" y="2240633"/>
            <a:ext cx="351651" cy="373801"/>
          </a:xfrm>
          <a:prstGeom prst="rect">
            <a:avLst/>
          </a:prstGeom>
        </p:spPr>
      </p:pic>
      <p:pic>
        <p:nvPicPr>
          <p:cNvPr id="36" name="Grafik 35" descr="Kasse åben med massiv udfyldning">
            <a:extLst>
              <a:ext uri="{FF2B5EF4-FFF2-40B4-BE49-F238E27FC236}">
                <a16:creationId xmlns:a16="http://schemas.microsoft.com/office/drawing/2014/main" id="{55711BDA-9F10-4F05-8984-5E8A2E469A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61312" y="2528536"/>
            <a:ext cx="648000" cy="648000"/>
          </a:xfrm>
          <a:prstGeom prst="rect">
            <a:avLst/>
          </a:prstGeom>
        </p:spPr>
      </p:pic>
      <p:sp>
        <p:nvSpPr>
          <p:cNvPr id="37" name="Tekstfelt 36">
            <a:extLst>
              <a:ext uri="{FF2B5EF4-FFF2-40B4-BE49-F238E27FC236}">
                <a16:creationId xmlns:a16="http://schemas.microsoft.com/office/drawing/2014/main" id="{C835DE19-68D0-42CF-B571-A897FE0EA14A}"/>
              </a:ext>
            </a:extLst>
          </p:cNvPr>
          <p:cNvSpPr txBox="1"/>
          <p:nvPr/>
        </p:nvSpPr>
        <p:spPr>
          <a:xfrm>
            <a:off x="3141803" y="3160824"/>
            <a:ext cx="681730" cy="240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solidFill>
                  <a:schemeClr val="bg1"/>
                </a:solidFill>
                <a:latin typeface="+mj-lt"/>
              </a:rPr>
              <a:t>Opgaver</a:t>
            </a:r>
          </a:p>
        </p:txBody>
      </p:sp>
      <p:cxnSp>
        <p:nvCxnSpPr>
          <p:cNvPr id="39" name="Lige pilforbindelse 38">
            <a:extLst>
              <a:ext uri="{FF2B5EF4-FFF2-40B4-BE49-F238E27FC236}">
                <a16:creationId xmlns:a16="http://schemas.microsoft.com/office/drawing/2014/main" id="{9D11AB8C-1284-4CE2-8086-00BEB901B968}"/>
              </a:ext>
            </a:extLst>
          </p:cNvPr>
          <p:cNvCxnSpPr>
            <a:cxnSpLocks/>
          </p:cNvCxnSpPr>
          <p:nvPr/>
        </p:nvCxnSpPr>
        <p:spPr>
          <a:xfrm>
            <a:off x="4347677" y="2802470"/>
            <a:ext cx="44254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EA6F3D5-62FB-4AAC-8B6A-09FBF34D5FEE}"/>
              </a:ext>
            </a:extLst>
          </p:cNvPr>
          <p:cNvCxnSpPr>
            <a:cxnSpLocks/>
          </p:cNvCxnSpPr>
          <p:nvPr/>
        </p:nvCxnSpPr>
        <p:spPr>
          <a:xfrm>
            <a:off x="6396926" y="2797501"/>
            <a:ext cx="41538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felt 48">
            <a:extLst>
              <a:ext uri="{FF2B5EF4-FFF2-40B4-BE49-F238E27FC236}">
                <a16:creationId xmlns:a16="http://schemas.microsoft.com/office/drawing/2014/main" id="{4CF24793-C976-44D3-8BCD-C81447C3C90E}"/>
              </a:ext>
            </a:extLst>
          </p:cNvPr>
          <p:cNvSpPr txBox="1"/>
          <p:nvPr/>
        </p:nvSpPr>
        <p:spPr>
          <a:xfrm>
            <a:off x="5114372" y="3160824"/>
            <a:ext cx="965949" cy="240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solidFill>
                  <a:schemeClr val="bg1"/>
                </a:solidFill>
                <a:latin typeface="+mj-lt"/>
              </a:rPr>
              <a:t>Opgavepakke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0C1E0E71-2639-4B76-81D7-6F22E92A6165}"/>
              </a:ext>
            </a:extLst>
          </p:cNvPr>
          <p:cNvCxnSpPr>
            <a:cxnSpLocks/>
          </p:cNvCxnSpPr>
          <p:nvPr/>
        </p:nvCxnSpPr>
        <p:spPr>
          <a:xfrm>
            <a:off x="2121259" y="2802470"/>
            <a:ext cx="41538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Tandhjul kontur">
            <a:extLst>
              <a:ext uri="{FF2B5EF4-FFF2-40B4-BE49-F238E27FC236}">
                <a16:creationId xmlns:a16="http://schemas.microsoft.com/office/drawing/2014/main" id="{89A7062D-DB22-42A4-9EA6-9E87B216B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8263" y="2506812"/>
            <a:ext cx="591315" cy="591315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69B3658B-6018-4076-9BBA-0718106EDAA7}"/>
              </a:ext>
            </a:extLst>
          </p:cNvPr>
          <p:cNvSpPr txBox="1"/>
          <p:nvPr/>
        </p:nvSpPr>
        <p:spPr>
          <a:xfrm>
            <a:off x="644184" y="3160824"/>
            <a:ext cx="1850579" cy="240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solidFill>
                  <a:schemeClr val="bg1"/>
                </a:solidFill>
                <a:latin typeface="+mj-lt"/>
              </a:rPr>
              <a:t>Hændelsesabonnement</a:t>
            </a:r>
          </a:p>
        </p:txBody>
      </p:sp>
    </p:spTree>
    <p:extLst>
      <p:ext uri="{BB962C8B-B14F-4D97-AF65-F5344CB8AC3E}">
        <p14:creationId xmlns:p14="http://schemas.microsoft.com/office/powerpoint/2010/main" val="607765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6FBCB-E6BD-43BC-A964-6F8D9C6D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3. Hvor sagsbehandlerne finder opgavepakkerne (1 af 1)</a:t>
            </a:r>
            <a:endParaRPr lang="da-DK" sz="1800" dirty="0">
              <a:solidFill>
                <a:srgbClr val="0E2046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9D24FE2-0BA7-417D-8C82-F72BF944D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5" y="1810037"/>
            <a:ext cx="7955990" cy="2300528"/>
          </a:xfrm>
          <a:prstGeom prst="rect">
            <a:avLst/>
          </a:prstGeom>
          <a:ln w="38100" cap="sq">
            <a:solidFill>
              <a:srgbClr val="00739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79F0FE0-3C4E-4CF7-8CE5-4B66CAC9B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26" y="2354255"/>
            <a:ext cx="1876129" cy="138079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1AE307C-FCA0-4A32-9C61-CA706626BFC0}"/>
              </a:ext>
            </a:extLst>
          </p:cNvPr>
          <p:cNvSpPr/>
          <p:nvPr/>
        </p:nvSpPr>
        <p:spPr>
          <a:xfrm>
            <a:off x="628650" y="2837316"/>
            <a:ext cx="1876129" cy="386331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2BADAB6-BEF4-4E71-912D-167E2FC2582E}"/>
              </a:ext>
            </a:extLst>
          </p:cNvPr>
          <p:cNvSpPr/>
          <p:nvPr/>
        </p:nvSpPr>
        <p:spPr>
          <a:xfrm>
            <a:off x="628649" y="3291347"/>
            <a:ext cx="1876129" cy="219019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26996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6FBCB-E6BD-43BC-A964-6F8D9C6D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4. Administration af opgavepakker (1 af 1)</a:t>
            </a:r>
            <a:endParaRPr lang="da-DK" sz="1800" dirty="0">
              <a:solidFill>
                <a:srgbClr val="0E2046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245FE41-DAB1-4F09-AD66-68C879378E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87"/>
          <a:stretch/>
        </p:blipFill>
        <p:spPr>
          <a:xfrm>
            <a:off x="958346" y="990092"/>
            <a:ext cx="7227308" cy="3563054"/>
          </a:xfrm>
          <a:prstGeom prst="rect">
            <a:avLst/>
          </a:prstGeom>
          <a:ln w="38100" cap="sq">
            <a:solidFill>
              <a:srgbClr val="00577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C6074C-70EE-44E9-BE1D-9FE83FC4A931}"/>
              </a:ext>
            </a:extLst>
          </p:cNvPr>
          <p:cNvSpPr/>
          <p:nvPr/>
        </p:nvSpPr>
        <p:spPr>
          <a:xfrm>
            <a:off x="2085976" y="3784993"/>
            <a:ext cx="895350" cy="845145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801EBB2-CE71-4832-9D03-43A50BB21862}"/>
              </a:ext>
            </a:extLst>
          </p:cNvPr>
          <p:cNvSpPr/>
          <p:nvPr/>
        </p:nvSpPr>
        <p:spPr>
          <a:xfrm>
            <a:off x="7658100" y="3343567"/>
            <a:ext cx="447676" cy="352134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D215EFD-B121-424C-978D-31B505EE67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92"/>
          <a:stretch/>
        </p:blipFill>
        <p:spPr>
          <a:xfrm>
            <a:off x="2249618" y="860423"/>
            <a:ext cx="4638661" cy="3692723"/>
          </a:xfrm>
          <a:prstGeom prst="rect">
            <a:avLst/>
          </a:prstGeom>
          <a:ln w="38100" cap="sq">
            <a:solidFill>
              <a:srgbClr val="00577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3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1" y="1335600"/>
            <a:ext cx="5484683" cy="1058506"/>
          </a:xfrm>
        </p:spPr>
        <p:txBody>
          <a:bodyPr>
            <a:normAutofit/>
          </a:bodyPr>
          <a:lstStyle/>
          <a:p>
            <a:r>
              <a:rPr lang="da-DK" sz="2700" dirty="0"/>
              <a:t>Lektion 3 - demonstration</a:t>
            </a:r>
          </a:p>
        </p:txBody>
      </p:sp>
      <p:sp>
        <p:nvSpPr>
          <p:cNvPr id="19" name="Undertitel 18">
            <a:extLst>
              <a:ext uri="{FF2B5EF4-FFF2-40B4-BE49-F238E27FC236}">
                <a16:creationId xmlns:a16="http://schemas.microsoft.com/office/drawing/2014/main" id="{22517D31-BAFF-4B38-9280-605F8040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1"/>
            <a:ext cx="3880230" cy="1636066"/>
          </a:xfrm>
        </p:spPr>
        <p:txBody>
          <a:bodyPr>
            <a:normAutofit fontScale="92500" lnSpcReduction="10000"/>
          </a:bodyPr>
          <a:lstStyle/>
          <a:p>
            <a:r>
              <a:rPr lang="da-DK" sz="1600" b="1" dirty="0"/>
              <a:t>Opgavepakker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00" dirty="0"/>
              <a:t>Fremsøgning af systemparameteren ”Opgavepakke”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00" dirty="0"/>
              <a:t>Administration af opgavepakker</a:t>
            </a:r>
            <a:endParaRPr lang="da-DK" sz="1600" dirty="0">
              <a:solidFill>
                <a:schemeClr val="bg1"/>
              </a:solidFill>
            </a:endParaRPr>
          </a:p>
          <a:p>
            <a:pPr marL="214304" indent="-214313">
              <a:buFont typeface="Arial" panose="020B0604020202020204" pitchFamily="34" charset="0"/>
              <a:buChar char="•"/>
            </a:pPr>
            <a:r>
              <a:rPr lang="da-DK" sz="1600" dirty="0"/>
              <a:t>Opgaveindbakken – sagsbehandlerens brug af opgavepakker</a:t>
            </a:r>
          </a:p>
        </p:txBody>
      </p:sp>
      <p:pic>
        <p:nvPicPr>
          <p:cNvPr id="4" name="Grafik 3" descr="Teater">
            <a:extLst>
              <a:ext uri="{FF2B5EF4-FFF2-40B4-BE49-F238E27FC236}">
                <a16:creationId xmlns:a16="http://schemas.microsoft.com/office/drawing/2014/main" id="{5D314104-B578-4FEE-82EC-BF5C9345B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7131" y="1864852"/>
            <a:ext cx="2459369" cy="2459369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FACDFB96-2EDA-41E5-8152-F04BE52C5585}"/>
              </a:ext>
            </a:extLst>
          </p:cNvPr>
          <p:cNvSpPr txBox="1"/>
          <p:nvPr/>
        </p:nvSpPr>
        <p:spPr>
          <a:xfrm>
            <a:off x="1150935" y="4343400"/>
            <a:ext cx="2867150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i="1" dirty="0">
                <a:solidFill>
                  <a:schemeClr val="bg1"/>
                </a:solidFill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1251025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3 - Opsamling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D4F6F0C-690D-4DCC-AEC7-5839157815B3}"/>
              </a:ext>
            </a:extLst>
          </p:cNvPr>
          <p:cNvSpPr txBox="1"/>
          <p:nvPr/>
        </p:nvSpPr>
        <p:spPr>
          <a:xfrm>
            <a:off x="3445889" y="237505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200" i="1" dirty="0">
                <a:solidFill>
                  <a:schemeClr val="bg1"/>
                </a:solidFill>
                <a:latin typeface="+mj-lt"/>
              </a:rPr>
              <a:t>” Jeg ved, hvad en opgavepakke er og hvad den bruges til af hhv. systemadministratorer og sagsbehandlere”</a:t>
            </a:r>
            <a:br>
              <a:rPr lang="da-DK" sz="1200" i="1" dirty="0">
                <a:solidFill>
                  <a:schemeClr val="bg1"/>
                </a:solidFill>
                <a:latin typeface="+mj-lt"/>
              </a:rPr>
            </a:br>
            <a:endParaRPr lang="da-DK" sz="1200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a-DK" sz="1200" i="1" dirty="0">
                <a:solidFill>
                  <a:schemeClr val="bg1"/>
                </a:solidFill>
                <a:latin typeface="+mj-lt"/>
              </a:rPr>
              <a:t>”Jeg ved, hvordan jeg administrerer opgavepakker”</a:t>
            </a:r>
          </a:p>
          <a:p>
            <a:pPr algn="ctr"/>
            <a:endParaRPr lang="da-DK" sz="1200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a-DK" sz="1200" i="1" dirty="0">
                <a:solidFill>
                  <a:schemeClr val="bg1"/>
                </a:solidFill>
                <a:latin typeface="+mj-lt"/>
              </a:rPr>
              <a:t>”Jeg ved, hvor sagsbehandlerne finder deres opgavepakker”</a:t>
            </a:r>
          </a:p>
        </p:txBody>
      </p:sp>
    </p:spTree>
    <p:extLst>
      <p:ext uri="{BB962C8B-B14F-4D97-AF65-F5344CB8AC3E}">
        <p14:creationId xmlns:p14="http://schemas.microsoft.com/office/powerpoint/2010/main" val="4038553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3 - Spørgsmål</a:t>
            </a:r>
          </a:p>
        </p:txBody>
      </p:sp>
      <p:pic>
        <p:nvPicPr>
          <p:cNvPr id="7" name="Grafik 6" descr="Spørgsmål kontur">
            <a:extLst>
              <a:ext uri="{FF2B5EF4-FFF2-40B4-BE49-F238E27FC236}">
                <a16:creationId xmlns:a16="http://schemas.microsoft.com/office/drawing/2014/main" id="{AFBCB4BD-802E-4A67-802F-8096DDE9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27679" y="1864853"/>
            <a:ext cx="2459700" cy="24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2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1. Struktur på dagens undervisning (1 af 3)</a:t>
            </a:r>
          </a:p>
        </p:txBody>
      </p:sp>
      <p:pic>
        <p:nvPicPr>
          <p:cNvPr id="13" name="Grafik 12" descr="Spørgsmål kontur">
            <a:extLst>
              <a:ext uri="{FF2B5EF4-FFF2-40B4-BE49-F238E27FC236}">
                <a16:creationId xmlns:a16="http://schemas.microsoft.com/office/drawing/2014/main" id="{73E8BDAE-E355-40A8-B8F3-459554EE3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06799" y="1864853"/>
            <a:ext cx="2459700" cy="245970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20BAAFB0-A345-4BCC-9DC6-BE80DA777A91}"/>
              </a:ext>
            </a:extLst>
          </p:cNvPr>
          <p:cNvSpPr txBox="1"/>
          <p:nvPr/>
        </p:nvSpPr>
        <p:spPr>
          <a:xfrm>
            <a:off x="2065020" y="2306293"/>
            <a:ext cx="28270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500" dirty="0">
                <a:solidFill>
                  <a:srgbClr val="005776"/>
                </a:solidFill>
                <a:latin typeface="+mj-lt"/>
              </a:rPr>
              <a:t>Stil jeres spørgsmål i chatten, så tager vi dem løbende.</a:t>
            </a:r>
          </a:p>
        </p:txBody>
      </p:sp>
    </p:spTree>
    <p:extLst>
      <p:ext uri="{BB962C8B-B14F-4D97-AF65-F5344CB8AC3E}">
        <p14:creationId xmlns:p14="http://schemas.microsoft.com/office/powerpoint/2010/main" val="389125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4 - oplæg</a:t>
            </a:r>
          </a:p>
        </p:txBody>
      </p:sp>
      <p:sp>
        <p:nvSpPr>
          <p:cNvPr id="19" name="Undertitel 18">
            <a:extLst>
              <a:ext uri="{FF2B5EF4-FFF2-40B4-BE49-F238E27FC236}">
                <a16:creationId xmlns:a16="http://schemas.microsoft.com/office/drawing/2014/main" id="{22517D31-BAFF-4B38-9280-605F8040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1"/>
            <a:ext cx="6858000" cy="1636066"/>
          </a:xfrm>
        </p:spPr>
        <p:txBody>
          <a:bodyPr>
            <a:normAutofit/>
          </a:bodyPr>
          <a:lstStyle/>
          <a:p>
            <a:r>
              <a:rPr lang="da-DK" sz="1500" b="1" dirty="0"/>
              <a:t>Ydelses- og træktyper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Læringsmål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Typer – og hvad de bruges til 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Hvordan typer påvirker hhv. sagsbehandlerne og bogføringen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Administration af typer 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da-DK" sz="1500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8B59E3F-5329-4373-8DB3-65FC07B68FD0}"/>
              </a:ext>
            </a:extLst>
          </p:cNvPr>
          <p:cNvSpPr txBox="1"/>
          <p:nvPr/>
        </p:nvSpPr>
        <p:spPr>
          <a:xfrm>
            <a:off x="1150935" y="4343400"/>
            <a:ext cx="2867150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2593656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224097" y="1475448"/>
            <a:ext cx="6805353" cy="3148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685800" lvl="1" indent="-342900">
              <a:buFont typeface="+mj-lt"/>
              <a:buAutoNum type="arabicPeriod"/>
            </a:pPr>
            <a:r>
              <a:rPr lang="da-DK" sz="1800" dirty="0">
                <a:latin typeface="+mj-lt"/>
              </a:rPr>
              <a:t>”Jeg ved, hvad typer er og hvordan de påvirker sagsbehandlere”</a:t>
            </a:r>
          </a:p>
          <a:p>
            <a:pPr marL="685800" lvl="1" indent="-342900">
              <a:buFont typeface="+mj-lt"/>
              <a:buAutoNum type="arabicPeriod"/>
            </a:pPr>
            <a:endParaRPr lang="da-DK" sz="1800" dirty="0">
              <a:latin typeface="+mj-lt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da-DK" sz="1800" dirty="0">
                <a:latin typeface="+mj-lt"/>
              </a:rPr>
              <a:t>”Jeg ved, hvordan typer kan kontodetaljeres”</a:t>
            </a:r>
          </a:p>
          <a:p>
            <a:pPr marL="685800" lvl="1" indent="-342900">
              <a:buFont typeface="+mj-lt"/>
              <a:buAutoNum type="arabicPeriod"/>
            </a:pPr>
            <a:endParaRPr lang="da-DK" sz="1800" dirty="0">
              <a:latin typeface="+mj-lt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da-DK" sz="1800" dirty="0">
                <a:latin typeface="+mj-lt"/>
              </a:rPr>
              <a:t>”Jeg ved, hvordan jeg administrerer typer”</a:t>
            </a:r>
          </a:p>
          <a:p>
            <a:pPr marL="685800" lvl="1" indent="-342900">
              <a:buFont typeface="+mj-lt"/>
              <a:buAutoNum type="arabicPeriod"/>
            </a:pPr>
            <a:endParaRPr lang="da-DK" sz="1500" dirty="0">
              <a:solidFill>
                <a:srgbClr val="0F2047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1. Læringsmål (1 af 1)</a:t>
            </a:r>
            <a:endParaRPr lang="da-DK" sz="1800" dirty="0">
              <a:solidFill>
                <a:srgbClr val="DE9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16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D3AD-BDC7-41C9-91BA-A439B1770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Typer - To niveauer </a:t>
            </a:r>
            <a:r>
              <a:rPr lang="da-DK" sz="2400" dirty="0"/>
              <a:t>(1 af 2)</a:t>
            </a:r>
            <a:r>
              <a:rPr lang="da-DK" dirty="0"/>
              <a:t> </a:t>
            </a:r>
          </a:p>
        </p:txBody>
      </p:sp>
      <p:sp>
        <p:nvSpPr>
          <p:cNvPr id="14" name="Tekstfelt 9">
            <a:extLst>
              <a:ext uri="{FF2B5EF4-FFF2-40B4-BE49-F238E27FC236}">
                <a16:creationId xmlns:a16="http://schemas.microsoft.com/office/drawing/2014/main" id="{15744BE9-9DFA-4209-85DF-05371ECF6758}"/>
              </a:ext>
            </a:extLst>
          </p:cNvPr>
          <p:cNvSpPr txBox="1"/>
          <p:nvPr/>
        </p:nvSpPr>
        <p:spPr>
          <a:xfrm>
            <a:off x="4702086" y="1799736"/>
            <a:ext cx="4194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Kontodetaljering</a:t>
            </a:r>
            <a:endParaRPr lang="da-DK" sz="14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Bogføringsniveau</a:t>
            </a:r>
            <a:r>
              <a:rPr lang="da-DK" sz="1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 </a:t>
            </a:r>
            <a:endParaRPr kumimoji="0" lang="da-DK" sz="14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cxnSp>
        <p:nvCxnSpPr>
          <p:cNvPr id="15" name="Lige forbindelse 31">
            <a:extLst>
              <a:ext uri="{FF2B5EF4-FFF2-40B4-BE49-F238E27FC236}">
                <a16:creationId xmlns:a16="http://schemas.microsoft.com/office/drawing/2014/main" id="{AE0C2B1F-DB77-4AC0-9B34-B1F6DBA8C640}"/>
              </a:ext>
            </a:extLst>
          </p:cNvPr>
          <p:cNvCxnSpPr>
            <a:cxnSpLocks/>
          </p:cNvCxnSpPr>
          <p:nvPr/>
        </p:nvCxnSpPr>
        <p:spPr>
          <a:xfrm>
            <a:off x="4714875" y="1686124"/>
            <a:ext cx="0" cy="2831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9">
            <a:extLst>
              <a:ext uri="{FF2B5EF4-FFF2-40B4-BE49-F238E27FC236}">
                <a16:creationId xmlns:a16="http://schemas.microsoft.com/office/drawing/2014/main" id="{0F46C16B-E22E-4975-BB4B-8FFFE92E12B7}"/>
              </a:ext>
            </a:extLst>
          </p:cNvPr>
          <p:cNvSpPr txBox="1"/>
          <p:nvPr/>
        </p:nvSpPr>
        <p:spPr>
          <a:xfrm>
            <a:off x="527097" y="1799027"/>
            <a:ext cx="4194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Ydelses- og </a:t>
            </a:r>
            <a:r>
              <a:rPr lang="da-DK" sz="1800" b="1" dirty="0" err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trækt</a:t>
            </a:r>
            <a:r>
              <a:rPr kumimoji="0" lang="da-DK" sz="1800" b="1" i="0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yper</a:t>
            </a:r>
            <a:endParaRPr kumimoji="0" lang="da-DK" sz="18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Sagsbehandler niveau </a:t>
            </a:r>
            <a:endParaRPr kumimoji="0" lang="da-DK" sz="1400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19" name="Graphic 18" descr="Register outline">
            <a:extLst>
              <a:ext uri="{FF2B5EF4-FFF2-40B4-BE49-F238E27FC236}">
                <a16:creationId xmlns:a16="http://schemas.microsoft.com/office/drawing/2014/main" id="{F2A3C489-6572-4B20-BEA8-36A878BB6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1256" y="2422727"/>
            <a:ext cx="1461568" cy="1461568"/>
          </a:xfrm>
          <a:prstGeom prst="rect">
            <a:avLst/>
          </a:prstGeom>
        </p:spPr>
      </p:pic>
      <p:sp>
        <p:nvSpPr>
          <p:cNvPr id="23" name="Tankeboble: sky 29">
            <a:extLst>
              <a:ext uri="{FF2B5EF4-FFF2-40B4-BE49-F238E27FC236}">
                <a16:creationId xmlns:a16="http://schemas.microsoft.com/office/drawing/2014/main" id="{161CAF51-722C-4094-8448-5784B5847F00}"/>
              </a:ext>
            </a:extLst>
          </p:cNvPr>
          <p:cNvSpPr/>
          <p:nvPr/>
        </p:nvSpPr>
        <p:spPr>
          <a:xfrm rot="1107382">
            <a:off x="6439506" y="86506"/>
            <a:ext cx="2671150" cy="1460257"/>
          </a:xfrm>
          <a:prstGeom prst="cloudCallout">
            <a:avLst>
              <a:gd name="adj1" fmla="val -4948"/>
              <a:gd name="adj2" fmla="val 80466"/>
            </a:avLst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Tekstfelt 30">
            <a:extLst>
              <a:ext uri="{FF2B5EF4-FFF2-40B4-BE49-F238E27FC236}">
                <a16:creationId xmlns:a16="http://schemas.microsoft.com/office/drawing/2014/main" id="{63914DEB-55BC-408C-BC96-9F401874B35F}"/>
              </a:ext>
            </a:extLst>
          </p:cNvPr>
          <p:cNvSpPr txBox="1"/>
          <p:nvPr/>
        </p:nvSpPr>
        <p:spPr>
          <a:xfrm rot="892354">
            <a:off x="6964663" y="373563"/>
            <a:ext cx="1530929" cy="1096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Opsætning af typer har en direkte relation til kommunens posteringer  </a:t>
            </a:r>
          </a:p>
        </p:txBody>
      </p:sp>
      <p:pic>
        <p:nvPicPr>
          <p:cNvPr id="25" name="Graphic 24" descr="Construction worker male outline">
            <a:extLst>
              <a:ext uri="{FF2B5EF4-FFF2-40B4-BE49-F238E27FC236}">
                <a16:creationId xmlns:a16="http://schemas.microsoft.com/office/drawing/2014/main" id="{9D1A6C97-B9C8-4012-93E9-FB5F7BBEA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164463" y="547170"/>
            <a:ext cx="1100822" cy="1100822"/>
          </a:xfrm>
          <a:prstGeom prst="rect">
            <a:avLst/>
          </a:prstGeom>
        </p:spPr>
      </p:pic>
      <p:pic>
        <p:nvPicPr>
          <p:cNvPr id="4" name="Graphic 3" descr="Labor outline">
            <a:extLst>
              <a:ext uri="{FF2B5EF4-FFF2-40B4-BE49-F238E27FC236}">
                <a16:creationId xmlns:a16="http://schemas.microsoft.com/office/drawing/2014/main" id="{A1F7170F-1AF5-4B95-9369-C6194E080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8397" y="1587165"/>
            <a:ext cx="479994" cy="479994"/>
          </a:xfrm>
          <a:prstGeom prst="rect">
            <a:avLst/>
          </a:prstGeom>
        </p:spPr>
      </p:pic>
      <p:pic>
        <p:nvPicPr>
          <p:cNvPr id="6" name="Graphic 5" descr="Hammer outline">
            <a:extLst>
              <a:ext uri="{FF2B5EF4-FFF2-40B4-BE49-F238E27FC236}">
                <a16:creationId xmlns:a16="http://schemas.microsoft.com/office/drawing/2014/main" id="{83922D24-9B2C-4FB1-B68C-D25FCE573B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7687" flipH="1">
            <a:off x="4271775" y="1597788"/>
            <a:ext cx="420936" cy="373770"/>
          </a:xfrm>
          <a:prstGeom prst="rect">
            <a:avLst/>
          </a:prstGeom>
        </p:spPr>
      </p:pic>
      <p:pic>
        <p:nvPicPr>
          <p:cNvPr id="8" name="Graphic 7" descr="Call center outline">
            <a:extLst>
              <a:ext uri="{FF2B5EF4-FFF2-40B4-BE49-F238E27FC236}">
                <a16:creationId xmlns:a16="http://schemas.microsoft.com/office/drawing/2014/main" id="{32CE409D-5388-4AC1-AE7E-2CAE78814C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54929" y="2496705"/>
            <a:ext cx="1132114" cy="11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8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8449-5CDB-4B93-9808-47EF4E37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4. Typer – To niveauer </a:t>
            </a:r>
            <a:r>
              <a:rPr lang="da-DK" sz="2400" dirty="0"/>
              <a:t>(2 af 2)</a:t>
            </a:r>
            <a:r>
              <a:rPr lang="da-DK" dirty="0"/>
              <a:t> </a:t>
            </a:r>
          </a:p>
        </p:txBody>
      </p:sp>
      <p:cxnSp>
        <p:nvCxnSpPr>
          <p:cNvPr id="4" name="Lige forbindelse 32">
            <a:extLst>
              <a:ext uri="{FF2B5EF4-FFF2-40B4-BE49-F238E27FC236}">
                <a16:creationId xmlns:a16="http://schemas.microsoft.com/office/drawing/2014/main" id="{216BFE30-EA0F-4B36-BBF3-1AB5A8036803}"/>
              </a:ext>
            </a:extLst>
          </p:cNvPr>
          <p:cNvCxnSpPr>
            <a:cxnSpLocks/>
          </p:cNvCxnSpPr>
          <p:nvPr/>
        </p:nvCxnSpPr>
        <p:spPr>
          <a:xfrm>
            <a:off x="1608165" y="2823996"/>
            <a:ext cx="1407600" cy="0"/>
          </a:xfrm>
          <a:prstGeom prst="line">
            <a:avLst/>
          </a:prstGeom>
          <a:ln w="12700">
            <a:solidFill>
              <a:srgbClr val="005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33">
            <a:extLst>
              <a:ext uri="{FF2B5EF4-FFF2-40B4-BE49-F238E27FC236}">
                <a16:creationId xmlns:a16="http://schemas.microsoft.com/office/drawing/2014/main" id="{4A7C37AB-4C6F-42CC-BE9B-4C5EEF38C30A}"/>
              </a:ext>
            </a:extLst>
          </p:cNvPr>
          <p:cNvCxnSpPr/>
          <p:nvPr/>
        </p:nvCxnSpPr>
        <p:spPr>
          <a:xfrm>
            <a:off x="2319651" y="2561460"/>
            <a:ext cx="0" cy="261257"/>
          </a:xfrm>
          <a:prstGeom prst="line">
            <a:avLst/>
          </a:prstGeom>
          <a:ln w="12700">
            <a:solidFill>
              <a:srgbClr val="005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9">
            <a:extLst>
              <a:ext uri="{FF2B5EF4-FFF2-40B4-BE49-F238E27FC236}">
                <a16:creationId xmlns:a16="http://schemas.microsoft.com/office/drawing/2014/main" id="{0D0F9489-64CD-43CB-8F12-2E38D7F864EF}"/>
              </a:ext>
            </a:extLst>
          </p:cNvPr>
          <p:cNvSpPr/>
          <p:nvPr/>
        </p:nvSpPr>
        <p:spPr>
          <a:xfrm>
            <a:off x="1455196" y="2101699"/>
            <a:ext cx="1713538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rgbClr val="005776"/>
                </a:solidFill>
              </a:rPr>
              <a:t>Art</a:t>
            </a:r>
            <a:r>
              <a:rPr lang="da-DK" sz="1200" dirty="0">
                <a:solidFill>
                  <a:srgbClr val="005776"/>
                </a:solidFill>
              </a:rPr>
              <a:t> </a:t>
            </a:r>
          </a:p>
          <a:p>
            <a:pPr algn="ctr"/>
            <a:r>
              <a:rPr lang="da-DK" sz="1200" dirty="0">
                <a:solidFill>
                  <a:srgbClr val="005776"/>
                </a:solidFill>
              </a:rPr>
              <a:t>Personligt tillæg </a:t>
            </a:r>
          </a:p>
        </p:txBody>
      </p:sp>
      <p:sp>
        <p:nvSpPr>
          <p:cNvPr id="7" name="Rektangel 19">
            <a:extLst>
              <a:ext uri="{FF2B5EF4-FFF2-40B4-BE49-F238E27FC236}">
                <a16:creationId xmlns:a16="http://schemas.microsoft.com/office/drawing/2014/main" id="{C899B188-4AA1-452C-88BC-D5208426DC81}"/>
              </a:ext>
            </a:extLst>
          </p:cNvPr>
          <p:cNvSpPr/>
          <p:nvPr/>
        </p:nvSpPr>
        <p:spPr>
          <a:xfrm>
            <a:off x="1194081" y="3031491"/>
            <a:ext cx="822573" cy="436995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b="1" dirty="0">
                <a:solidFill>
                  <a:srgbClr val="005776"/>
                </a:solidFill>
              </a:rPr>
              <a:t>Type</a:t>
            </a:r>
            <a:r>
              <a:rPr lang="da-DK" sz="1100" dirty="0">
                <a:solidFill>
                  <a:srgbClr val="005776"/>
                </a:solidFill>
              </a:rPr>
              <a:t> </a:t>
            </a:r>
          </a:p>
          <a:p>
            <a:pPr algn="ctr"/>
            <a:r>
              <a:rPr lang="da-DK" sz="1100" dirty="0">
                <a:solidFill>
                  <a:srgbClr val="005776"/>
                </a:solidFill>
              </a:rPr>
              <a:t>Blå briller </a:t>
            </a:r>
          </a:p>
        </p:txBody>
      </p:sp>
      <p:sp>
        <p:nvSpPr>
          <p:cNvPr id="8" name="Rektangel 52">
            <a:extLst>
              <a:ext uri="{FF2B5EF4-FFF2-40B4-BE49-F238E27FC236}">
                <a16:creationId xmlns:a16="http://schemas.microsoft.com/office/drawing/2014/main" id="{285B72E4-4389-46AF-ACE4-F3E35E946917}"/>
              </a:ext>
            </a:extLst>
          </p:cNvPr>
          <p:cNvSpPr/>
          <p:nvPr/>
        </p:nvSpPr>
        <p:spPr>
          <a:xfrm>
            <a:off x="2541328" y="3016318"/>
            <a:ext cx="938953" cy="452168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b="1" dirty="0">
                <a:solidFill>
                  <a:srgbClr val="005776"/>
                </a:solidFill>
              </a:rPr>
              <a:t>Type</a:t>
            </a:r>
            <a:r>
              <a:rPr lang="da-DK" sz="1100" dirty="0">
                <a:solidFill>
                  <a:srgbClr val="005776"/>
                </a:solidFill>
              </a:rPr>
              <a:t> </a:t>
            </a:r>
          </a:p>
          <a:p>
            <a:pPr algn="ctr"/>
            <a:r>
              <a:rPr lang="da-DK" sz="1100" dirty="0">
                <a:solidFill>
                  <a:srgbClr val="005776"/>
                </a:solidFill>
              </a:rPr>
              <a:t>Røde briller </a:t>
            </a:r>
          </a:p>
        </p:txBody>
      </p:sp>
      <p:cxnSp>
        <p:nvCxnSpPr>
          <p:cNvPr id="9" name="Lige forbindelse 38">
            <a:extLst>
              <a:ext uri="{FF2B5EF4-FFF2-40B4-BE49-F238E27FC236}">
                <a16:creationId xmlns:a16="http://schemas.microsoft.com/office/drawing/2014/main" id="{A2428913-B390-48B9-A139-933AA6FA3080}"/>
              </a:ext>
            </a:extLst>
          </p:cNvPr>
          <p:cNvCxnSpPr>
            <a:cxnSpLocks/>
          </p:cNvCxnSpPr>
          <p:nvPr/>
        </p:nvCxnSpPr>
        <p:spPr>
          <a:xfrm>
            <a:off x="3015765" y="2816662"/>
            <a:ext cx="0" cy="1996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38">
            <a:extLst>
              <a:ext uri="{FF2B5EF4-FFF2-40B4-BE49-F238E27FC236}">
                <a16:creationId xmlns:a16="http://schemas.microsoft.com/office/drawing/2014/main" id="{EE58E9D5-69FE-407F-90F8-420AE1D0868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605368" y="2816662"/>
            <a:ext cx="0" cy="214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31">
            <a:extLst>
              <a:ext uri="{FF2B5EF4-FFF2-40B4-BE49-F238E27FC236}">
                <a16:creationId xmlns:a16="http://schemas.microsoft.com/office/drawing/2014/main" id="{A2CF65E8-1570-49B9-ABAB-B1DD66FD549A}"/>
              </a:ext>
            </a:extLst>
          </p:cNvPr>
          <p:cNvCxnSpPr>
            <a:cxnSpLocks/>
          </p:cNvCxnSpPr>
          <p:nvPr/>
        </p:nvCxnSpPr>
        <p:spPr>
          <a:xfrm flipH="1">
            <a:off x="4714876" y="2239347"/>
            <a:ext cx="29588" cy="2668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33">
            <a:extLst>
              <a:ext uri="{FF2B5EF4-FFF2-40B4-BE49-F238E27FC236}">
                <a16:creationId xmlns:a16="http://schemas.microsoft.com/office/drawing/2014/main" id="{5EA14240-A64D-4C22-8F9F-A09F4DA7552D}"/>
              </a:ext>
            </a:extLst>
          </p:cNvPr>
          <p:cNvCxnSpPr>
            <a:cxnSpLocks/>
          </p:cNvCxnSpPr>
          <p:nvPr/>
        </p:nvCxnSpPr>
        <p:spPr>
          <a:xfrm>
            <a:off x="1608165" y="3484011"/>
            <a:ext cx="0" cy="220231"/>
          </a:xfrm>
          <a:prstGeom prst="line">
            <a:avLst/>
          </a:prstGeom>
          <a:ln w="12700">
            <a:solidFill>
              <a:srgbClr val="005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9">
            <a:extLst>
              <a:ext uri="{FF2B5EF4-FFF2-40B4-BE49-F238E27FC236}">
                <a16:creationId xmlns:a16="http://schemas.microsoft.com/office/drawing/2014/main" id="{AA8C0356-6C3B-4631-954A-AC726A077B8D}"/>
              </a:ext>
            </a:extLst>
          </p:cNvPr>
          <p:cNvSpPr/>
          <p:nvPr/>
        </p:nvSpPr>
        <p:spPr>
          <a:xfrm>
            <a:off x="1012252" y="3718738"/>
            <a:ext cx="1186229" cy="436995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rgbClr val="005776"/>
                </a:solidFill>
              </a:rPr>
              <a:t>Tilbagebetalings-pligtig </a:t>
            </a:r>
          </a:p>
        </p:txBody>
      </p:sp>
      <p:cxnSp>
        <p:nvCxnSpPr>
          <p:cNvPr id="14" name="Lige forbindelse 33">
            <a:extLst>
              <a:ext uri="{FF2B5EF4-FFF2-40B4-BE49-F238E27FC236}">
                <a16:creationId xmlns:a16="http://schemas.microsoft.com/office/drawing/2014/main" id="{D40249BA-4A0C-4C61-81B5-995719138D94}"/>
              </a:ext>
            </a:extLst>
          </p:cNvPr>
          <p:cNvCxnSpPr>
            <a:cxnSpLocks/>
          </p:cNvCxnSpPr>
          <p:nvPr/>
        </p:nvCxnSpPr>
        <p:spPr>
          <a:xfrm>
            <a:off x="3015765" y="3468486"/>
            <a:ext cx="0" cy="220231"/>
          </a:xfrm>
          <a:prstGeom prst="line">
            <a:avLst/>
          </a:prstGeom>
          <a:ln w="12700">
            <a:solidFill>
              <a:srgbClr val="005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9">
            <a:extLst>
              <a:ext uri="{FF2B5EF4-FFF2-40B4-BE49-F238E27FC236}">
                <a16:creationId xmlns:a16="http://schemas.microsoft.com/office/drawing/2014/main" id="{D6AF460F-ABD3-411C-BF30-1BDF246914E7}"/>
              </a:ext>
            </a:extLst>
          </p:cNvPr>
          <p:cNvSpPr/>
          <p:nvPr/>
        </p:nvSpPr>
        <p:spPr>
          <a:xfrm>
            <a:off x="2599517" y="3704242"/>
            <a:ext cx="822573" cy="436995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rgbClr val="005776"/>
                </a:solidFill>
              </a:rPr>
              <a:t>Konto-detaljering  </a:t>
            </a:r>
          </a:p>
        </p:txBody>
      </p:sp>
      <p:cxnSp>
        <p:nvCxnSpPr>
          <p:cNvPr id="16" name="Lige forbindelse 32">
            <a:extLst>
              <a:ext uri="{FF2B5EF4-FFF2-40B4-BE49-F238E27FC236}">
                <a16:creationId xmlns:a16="http://schemas.microsoft.com/office/drawing/2014/main" id="{44079B09-7039-487B-A45D-1069AB262295}"/>
              </a:ext>
            </a:extLst>
          </p:cNvPr>
          <p:cNvCxnSpPr>
            <a:cxnSpLocks/>
          </p:cNvCxnSpPr>
          <p:nvPr/>
        </p:nvCxnSpPr>
        <p:spPr>
          <a:xfrm>
            <a:off x="6064866" y="2806739"/>
            <a:ext cx="1890561" cy="17258"/>
          </a:xfrm>
          <a:prstGeom prst="line">
            <a:avLst/>
          </a:prstGeom>
          <a:ln w="12700">
            <a:solidFill>
              <a:srgbClr val="005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33">
            <a:extLst>
              <a:ext uri="{FF2B5EF4-FFF2-40B4-BE49-F238E27FC236}">
                <a16:creationId xmlns:a16="http://schemas.microsoft.com/office/drawing/2014/main" id="{D91A8316-937C-481D-B9FD-D41CDBAD5E50}"/>
              </a:ext>
            </a:extLst>
          </p:cNvPr>
          <p:cNvCxnSpPr/>
          <p:nvPr/>
        </p:nvCxnSpPr>
        <p:spPr>
          <a:xfrm>
            <a:off x="6942885" y="2561460"/>
            <a:ext cx="0" cy="261257"/>
          </a:xfrm>
          <a:prstGeom prst="line">
            <a:avLst/>
          </a:prstGeom>
          <a:ln w="12700">
            <a:solidFill>
              <a:srgbClr val="005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9">
            <a:extLst>
              <a:ext uri="{FF2B5EF4-FFF2-40B4-BE49-F238E27FC236}">
                <a16:creationId xmlns:a16="http://schemas.microsoft.com/office/drawing/2014/main" id="{F00D18A5-62B9-41A8-9098-A191ACBA274A}"/>
              </a:ext>
            </a:extLst>
          </p:cNvPr>
          <p:cNvSpPr/>
          <p:nvPr/>
        </p:nvSpPr>
        <p:spPr>
          <a:xfrm>
            <a:off x="5930342" y="2110708"/>
            <a:ext cx="2025085" cy="461042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rgbClr val="005776"/>
                </a:solidFill>
              </a:rPr>
              <a:t>Art</a:t>
            </a:r>
            <a:r>
              <a:rPr lang="da-DK" sz="1200" dirty="0">
                <a:solidFill>
                  <a:srgbClr val="005776"/>
                </a:solidFill>
              </a:rPr>
              <a:t> </a:t>
            </a:r>
          </a:p>
          <a:p>
            <a:pPr algn="ctr"/>
            <a:r>
              <a:rPr lang="da-DK" sz="1200" dirty="0">
                <a:solidFill>
                  <a:srgbClr val="005776"/>
                </a:solidFill>
              </a:rPr>
              <a:t>Centralopsat konto</a:t>
            </a:r>
          </a:p>
        </p:txBody>
      </p:sp>
      <p:sp>
        <p:nvSpPr>
          <p:cNvPr id="19" name="Rektangel 19">
            <a:extLst>
              <a:ext uri="{FF2B5EF4-FFF2-40B4-BE49-F238E27FC236}">
                <a16:creationId xmlns:a16="http://schemas.microsoft.com/office/drawing/2014/main" id="{F3B06FA4-6B8E-4261-A99C-5697E3C0AB90}"/>
              </a:ext>
            </a:extLst>
          </p:cNvPr>
          <p:cNvSpPr/>
          <p:nvPr/>
        </p:nvSpPr>
        <p:spPr>
          <a:xfrm>
            <a:off x="5315714" y="3018891"/>
            <a:ext cx="1547111" cy="622650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rgbClr val="005776"/>
                </a:solidFill>
              </a:rPr>
              <a:t>Betalingstilstand:</a:t>
            </a:r>
            <a:br>
              <a:rPr lang="da-DK" sz="1100" dirty="0">
                <a:solidFill>
                  <a:srgbClr val="005776"/>
                </a:solidFill>
              </a:rPr>
            </a:br>
            <a:r>
              <a:rPr lang="da-DK" sz="1100" dirty="0">
                <a:solidFill>
                  <a:srgbClr val="005776"/>
                </a:solidFill>
              </a:rPr>
              <a:t>Tilbagebetalings-pligtig </a:t>
            </a:r>
          </a:p>
        </p:txBody>
      </p:sp>
      <p:sp>
        <p:nvSpPr>
          <p:cNvPr id="20" name="Rektangel 52">
            <a:extLst>
              <a:ext uri="{FF2B5EF4-FFF2-40B4-BE49-F238E27FC236}">
                <a16:creationId xmlns:a16="http://schemas.microsoft.com/office/drawing/2014/main" id="{843FC47D-D135-4BE6-9E2A-C915E957971C}"/>
              </a:ext>
            </a:extLst>
          </p:cNvPr>
          <p:cNvSpPr/>
          <p:nvPr/>
        </p:nvSpPr>
        <p:spPr>
          <a:xfrm>
            <a:off x="7139688" y="3016318"/>
            <a:ext cx="1547112" cy="6158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rgbClr val="005776"/>
                </a:solidFill>
              </a:rPr>
              <a:t>Betalingstilstand:</a:t>
            </a:r>
            <a:br>
              <a:rPr lang="da-DK" sz="1100" dirty="0">
                <a:solidFill>
                  <a:srgbClr val="005776"/>
                </a:solidFill>
              </a:rPr>
            </a:br>
            <a:r>
              <a:rPr lang="da-DK" sz="1100" dirty="0">
                <a:solidFill>
                  <a:srgbClr val="005776"/>
                </a:solidFill>
              </a:rPr>
              <a:t>IKKE Tilbagebetalingspligtig</a:t>
            </a:r>
          </a:p>
        </p:txBody>
      </p:sp>
      <p:cxnSp>
        <p:nvCxnSpPr>
          <p:cNvPr id="21" name="Lige forbindelse 38">
            <a:extLst>
              <a:ext uri="{FF2B5EF4-FFF2-40B4-BE49-F238E27FC236}">
                <a16:creationId xmlns:a16="http://schemas.microsoft.com/office/drawing/2014/main" id="{6ECC8724-9A9A-4F75-A26D-620E773883ED}"/>
              </a:ext>
            </a:extLst>
          </p:cNvPr>
          <p:cNvCxnSpPr>
            <a:cxnSpLocks/>
          </p:cNvCxnSpPr>
          <p:nvPr/>
        </p:nvCxnSpPr>
        <p:spPr>
          <a:xfrm>
            <a:off x="7957705" y="2822717"/>
            <a:ext cx="0" cy="199656"/>
          </a:xfrm>
          <a:prstGeom prst="line">
            <a:avLst/>
          </a:prstGeom>
          <a:ln w="12700">
            <a:solidFill>
              <a:srgbClr val="005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38">
            <a:extLst>
              <a:ext uri="{FF2B5EF4-FFF2-40B4-BE49-F238E27FC236}">
                <a16:creationId xmlns:a16="http://schemas.microsoft.com/office/drawing/2014/main" id="{3BF153C1-C74C-405D-8014-59632C51BECB}"/>
              </a:ext>
            </a:extLst>
          </p:cNvPr>
          <p:cNvCxnSpPr>
            <a:cxnSpLocks/>
          </p:cNvCxnSpPr>
          <p:nvPr/>
        </p:nvCxnSpPr>
        <p:spPr>
          <a:xfrm>
            <a:off x="6062588" y="2806739"/>
            <a:ext cx="2279" cy="212152"/>
          </a:xfrm>
          <a:prstGeom prst="line">
            <a:avLst/>
          </a:prstGeom>
          <a:ln w="12700">
            <a:solidFill>
              <a:srgbClr val="005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33">
            <a:extLst>
              <a:ext uri="{FF2B5EF4-FFF2-40B4-BE49-F238E27FC236}">
                <a16:creationId xmlns:a16="http://schemas.microsoft.com/office/drawing/2014/main" id="{628C2A67-FF3F-4E5E-A781-6CE8F45C3337}"/>
              </a:ext>
            </a:extLst>
          </p:cNvPr>
          <p:cNvCxnSpPr>
            <a:cxnSpLocks/>
          </p:cNvCxnSpPr>
          <p:nvPr/>
        </p:nvCxnSpPr>
        <p:spPr>
          <a:xfrm>
            <a:off x="7959983" y="3632168"/>
            <a:ext cx="0" cy="220231"/>
          </a:xfrm>
          <a:prstGeom prst="line">
            <a:avLst/>
          </a:prstGeom>
          <a:ln w="12700">
            <a:solidFill>
              <a:srgbClr val="005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19">
            <a:extLst>
              <a:ext uri="{FF2B5EF4-FFF2-40B4-BE49-F238E27FC236}">
                <a16:creationId xmlns:a16="http://schemas.microsoft.com/office/drawing/2014/main" id="{3D8CAA1D-C3E0-405A-82D4-C396FF290184}"/>
              </a:ext>
            </a:extLst>
          </p:cNvPr>
          <p:cNvSpPr/>
          <p:nvPr/>
        </p:nvSpPr>
        <p:spPr>
          <a:xfrm>
            <a:off x="7546418" y="3858238"/>
            <a:ext cx="822573" cy="436995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rgbClr val="005776"/>
                </a:solidFill>
              </a:rPr>
              <a:t>Detaljering </a:t>
            </a:r>
          </a:p>
        </p:txBody>
      </p:sp>
      <p:sp>
        <p:nvSpPr>
          <p:cNvPr id="27" name="Tekstfelt 9">
            <a:extLst>
              <a:ext uri="{FF2B5EF4-FFF2-40B4-BE49-F238E27FC236}">
                <a16:creationId xmlns:a16="http://schemas.microsoft.com/office/drawing/2014/main" id="{BE87781B-3190-4B13-88C5-0CFC67E8D83D}"/>
              </a:ext>
            </a:extLst>
          </p:cNvPr>
          <p:cNvSpPr txBox="1"/>
          <p:nvPr/>
        </p:nvSpPr>
        <p:spPr>
          <a:xfrm>
            <a:off x="234795" y="1553823"/>
            <a:ext cx="4194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Sagsbehandlere </a:t>
            </a:r>
            <a:endParaRPr kumimoji="0" lang="da-DK" sz="1400" b="0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8" name="Tekstfelt 9">
            <a:extLst>
              <a:ext uri="{FF2B5EF4-FFF2-40B4-BE49-F238E27FC236}">
                <a16:creationId xmlns:a16="http://schemas.microsoft.com/office/drawing/2014/main" id="{07FA08ED-0206-4852-A49F-CA7E2F947934}"/>
              </a:ext>
            </a:extLst>
          </p:cNvPr>
          <p:cNvSpPr txBox="1"/>
          <p:nvPr/>
        </p:nvSpPr>
        <p:spPr>
          <a:xfrm>
            <a:off x="4744464" y="1551964"/>
            <a:ext cx="4194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Bogføringssystemet  </a:t>
            </a:r>
            <a:endParaRPr kumimoji="0" lang="da-DK" sz="1400" b="0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30" name="Graphic 29" descr="Construction worker male outline">
            <a:extLst>
              <a:ext uri="{FF2B5EF4-FFF2-40B4-BE49-F238E27FC236}">
                <a16:creationId xmlns:a16="http://schemas.microsoft.com/office/drawing/2014/main" id="{05AE9825-F0AF-411B-AE4A-E315D7EC3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73538" y="1249379"/>
            <a:ext cx="941852" cy="941852"/>
          </a:xfrm>
          <a:prstGeom prst="rect">
            <a:avLst/>
          </a:prstGeom>
        </p:spPr>
      </p:pic>
      <p:sp>
        <p:nvSpPr>
          <p:cNvPr id="31" name="Rektangel 19">
            <a:extLst>
              <a:ext uri="{FF2B5EF4-FFF2-40B4-BE49-F238E27FC236}">
                <a16:creationId xmlns:a16="http://schemas.microsoft.com/office/drawing/2014/main" id="{B58DB11E-61C4-472C-81FB-E1613D499709}"/>
              </a:ext>
            </a:extLst>
          </p:cNvPr>
          <p:cNvSpPr/>
          <p:nvPr/>
        </p:nvSpPr>
        <p:spPr>
          <a:xfrm>
            <a:off x="2280367" y="4376993"/>
            <a:ext cx="1470796" cy="436995"/>
          </a:xfrm>
          <a:prstGeom prst="rect">
            <a:avLst/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solidFill>
                  <a:srgbClr val="005776"/>
                </a:solidFill>
              </a:rPr>
              <a:t>Ikke tilbagebetalings-pligtig</a:t>
            </a:r>
          </a:p>
        </p:txBody>
      </p:sp>
      <p:cxnSp>
        <p:nvCxnSpPr>
          <p:cNvPr id="32" name="Lige forbindelse 33">
            <a:extLst>
              <a:ext uri="{FF2B5EF4-FFF2-40B4-BE49-F238E27FC236}">
                <a16:creationId xmlns:a16="http://schemas.microsoft.com/office/drawing/2014/main" id="{3DA2CD98-59D4-44B0-A65A-E06837DAEB83}"/>
              </a:ext>
            </a:extLst>
          </p:cNvPr>
          <p:cNvCxnSpPr>
            <a:cxnSpLocks/>
          </p:cNvCxnSpPr>
          <p:nvPr/>
        </p:nvCxnSpPr>
        <p:spPr>
          <a:xfrm>
            <a:off x="3010803" y="4156762"/>
            <a:ext cx="0" cy="220231"/>
          </a:xfrm>
          <a:prstGeom prst="line">
            <a:avLst/>
          </a:prstGeom>
          <a:ln w="12700">
            <a:solidFill>
              <a:srgbClr val="005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6877D06-D312-437B-AE77-16A90A5E0696}"/>
              </a:ext>
            </a:extLst>
          </p:cNvPr>
          <p:cNvSpPr/>
          <p:nvPr/>
        </p:nvSpPr>
        <p:spPr>
          <a:xfrm>
            <a:off x="819283" y="1416085"/>
            <a:ext cx="3166499" cy="3599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47096E-6A68-462B-8CF6-359162388F12}"/>
              </a:ext>
            </a:extLst>
          </p:cNvPr>
          <p:cNvSpPr/>
          <p:nvPr/>
        </p:nvSpPr>
        <p:spPr>
          <a:xfrm>
            <a:off x="5158219" y="1261890"/>
            <a:ext cx="3675102" cy="3380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438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C387-0F7C-443B-8F1B-6EDAD3FD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3. Introduktion til flowet (1 af 2) </a:t>
            </a:r>
          </a:p>
        </p:txBody>
      </p:sp>
      <p:sp>
        <p:nvSpPr>
          <p:cNvPr id="5" name="Tekstfelt 37">
            <a:extLst>
              <a:ext uri="{FF2B5EF4-FFF2-40B4-BE49-F238E27FC236}">
                <a16:creationId xmlns:a16="http://schemas.microsoft.com/office/drawing/2014/main" id="{2DA2A924-BC7D-46BA-9FE6-7882BFA1EDAD}"/>
              </a:ext>
            </a:extLst>
          </p:cNvPr>
          <p:cNvSpPr txBox="1"/>
          <p:nvPr/>
        </p:nvSpPr>
        <p:spPr>
          <a:xfrm>
            <a:off x="3287495" y="1439937"/>
            <a:ext cx="2024435" cy="2653739"/>
          </a:xfrm>
          <a:prstGeom prst="rect">
            <a:avLst/>
          </a:prstGeom>
          <a:solidFill>
            <a:srgbClr val="005776"/>
          </a:solidFill>
          <a:ln>
            <a:solidFill>
              <a:srgbClr val="00577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733F01C-BBDD-419C-91D1-2C943CE29FF5}"/>
              </a:ext>
            </a:extLst>
          </p:cNvPr>
          <p:cNvSpPr txBox="1"/>
          <p:nvPr/>
        </p:nvSpPr>
        <p:spPr>
          <a:xfrm>
            <a:off x="3379954" y="1672919"/>
            <a:ext cx="1893032" cy="559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 descr="Bank med massiv udfyldning">
            <a:extLst>
              <a:ext uri="{FF2B5EF4-FFF2-40B4-BE49-F238E27FC236}">
                <a16:creationId xmlns:a16="http://schemas.microsoft.com/office/drawing/2014/main" id="{1D53DBB5-4552-45E2-A9C4-6F4BCE6AE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5091" y="1580374"/>
            <a:ext cx="754906" cy="754906"/>
          </a:xfrm>
          <a:prstGeom prst="rect">
            <a:avLst/>
          </a:prstGeom>
        </p:spPr>
      </p:pic>
      <p:sp>
        <p:nvSpPr>
          <p:cNvPr id="13" name="Tekstfelt 37">
            <a:extLst>
              <a:ext uri="{FF2B5EF4-FFF2-40B4-BE49-F238E27FC236}">
                <a16:creationId xmlns:a16="http://schemas.microsoft.com/office/drawing/2014/main" id="{33978D6B-92E1-4F11-BD17-18FDCF7F42C7}"/>
              </a:ext>
            </a:extLst>
          </p:cNvPr>
          <p:cNvSpPr txBox="1"/>
          <p:nvPr/>
        </p:nvSpPr>
        <p:spPr>
          <a:xfrm>
            <a:off x="889599" y="1437605"/>
            <a:ext cx="2099811" cy="2653740"/>
          </a:xfrm>
          <a:prstGeom prst="rect">
            <a:avLst/>
          </a:prstGeom>
          <a:solidFill>
            <a:srgbClr val="005776"/>
          </a:solidFill>
          <a:ln>
            <a:solidFill>
              <a:srgbClr val="00577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5" name="Tekstfelt 37">
            <a:extLst>
              <a:ext uri="{FF2B5EF4-FFF2-40B4-BE49-F238E27FC236}">
                <a16:creationId xmlns:a16="http://schemas.microsoft.com/office/drawing/2014/main" id="{9E92F6CC-54C8-4B55-9468-B81283B712A1}"/>
              </a:ext>
            </a:extLst>
          </p:cNvPr>
          <p:cNvSpPr txBox="1"/>
          <p:nvPr/>
        </p:nvSpPr>
        <p:spPr>
          <a:xfrm>
            <a:off x="5573669" y="1437605"/>
            <a:ext cx="2099811" cy="2653740"/>
          </a:xfrm>
          <a:prstGeom prst="rect">
            <a:avLst/>
          </a:prstGeom>
          <a:solidFill>
            <a:srgbClr val="005776"/>
          </a:solidFill>
          <a:ln>
            <a:solidFill>
              <a:srgbClr val="00577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Grafik 5" descr="Penge kontur">
            <a:extLst>
              <a:ext uri="{FF2B5EF4-FFF2-40B4-BE49-F238E27FC236}">
                <a16:creationId xmlns:a16="http://schemas.microsoft.com/office/drawing/2014/main" id="{D43D3A79-334A-4D23-A834-F7EA23D00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0520" y="2588913"/>
            <a:ext cx="865175" cy="865175"/>
          </a:xfrm>
          <a:prstGeom prst="rect">
            <a:avLst/>
          </a:prstGeom>
        </p:spPr>
      </p:pic>
      <p:pic>
        <p:nvPicPr>
          <p:cNvPr id="20" name="Grafik 19" descr="Bærbar computer kontur">
            <a:extLst>
              <a:ext uri="{FF2B5EF4-FFF2-40B4-BE49-F238E27FC236}">
                <a16:creationId xmlns:a16="http://schemas.microsoft.com/office/drawing/2014/main" id="{A39EBD80-1B30-4FEF-96EE-8A6EFB26B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5319" y="2665358"/>
            <a:ext cx="1015663" cy="1015663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077DFFD4-0DB3-449B-9242-4B8C58FC674F}"/>
              </a:ext>
            </a:extLst>
          </p:cNvPr>
          <p:cNvSpPr txBox="1"/>
          <p:nvPr/>
        </p:nvSpPr>
        <p:spPr>
          <a:xfrm>
            <a:off x="1114345" y="1800080"/>
            <a:ext cx="1762042" cy="40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all center outline">
            <a:extLst>
              <a:ext uri="{FF2B5EF4-FFF2-40B4-BE49-F238E27FC236}">
                <a16:creationId xmlns:a16="http://schemas.microsoft.com/office/drawing/2014/main" id="{47ECEA92-E7AB-4356-8DE5-479F3F14F9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73782" y="1940926"/>
            <a:ext cx="1105375" cy="1105375"/>
          </a:xfrm>
          <a:prstGeom prst="rect">
            <a:avLst/>
          </a:prstGeom>
        </p:spPr>
      </p:pic>
      <p:sp>
        <p:nvSpPr>
          <p:cNvPr id="14" name="Tekstfelt 9">
            <a:extLst>
              <a:ext uri="{FF2B5EF4-FFF2-40B4-BE49-F238E27FC236}">
                <a16:creationId xmlns:a16="http://schemas.microsoft.com/office/drawing/2014/main" id="{ABBB208B-70BB-4AAB-A67D-5BC1390A0A82}"/>
              </a:ext>
            </a:extLst>
          </p:cNvPr>
          <p:cNvSpPr txBox="1"/>
          <p:nvPr/>
        </p:nvSpPr>
        <p:spPr>
          <a:xfrm>
            <a:off x="5645481" y="2313291"/>
            <a:ext cx="1956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solidFill>
                  <a:schemeClr val="bg1"/>
                </a:solidFill>
                <a:latin typeface="Trebuchet MS" panose="020B0603020202020204" pitchFamily="34" charset="0"/>
              </a:rPr>
              <a:t>Bogføringssystem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" name="Tekstfelt 9">
            <a:extLst>
              <a:ext uri="{FF2B5EF4-FFF2-40B4-BE49-F238E27FC236}">
                <a16:creationId xmlns:a16="http://schemas.microsoft.com/office/drawing/2014/main" id="{BFF676B8-110A-4C8E-94DF-3F531410EAD5}"/>
              </a:ext>
            </a:extLst>
          </p:cNvPr>
          <p:cNvSpPr txBox="1"/>
          <p:nvPr/>
        </p:nvSpPr>
        <p:spPr>
          <a:xfrm>
            <a:off x="3335212" y="3010181"/>
            <a:ext cx="1956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solidFill>
                  <a:schemeClr val="bg1"/>
                </a:solidFill>
                <a:latin typeface="Trebuchet MS" panose="020B0603020202020204" pitchFamily="34" charset="0"/>
              </a:rPr>
              <a:t>KP Basis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6" name="Tekstfelt 9">
            <a:extLst>
              <a:ext uri="{FF2B5EF4-FFF2-40B4-BE49-F238E27FC236}">
                <a16:creationId xmlns:a16="http://schemas.microsoft.com/office/drawing/2014/main" id="{DB04EBB2-2D8A-425E-92CE-E9AB55C093D0}"/>
              </a:ext>
            </a:extLst>
          </p:cNvPr>
          <p:cNvSpPr txBox="1"/>
          <p:nvPr/>
        </p:nvSpPr>
        <p:spPr>
          <a:xfrm>
            <a:off x="1143992" y="2173697"/>
            <a:ext cx="1626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solidFill>
                  <a:schemeClr val="bg1"/>
                </a:solidFill>
                <a:latin typeface="Trebuchet MS" panose="020B0603020202020204" pitchFamily="34" charset="0"/>
              </a:rPr>
              <a:t>Klassifikation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5E233803-7505-4490-A1F6-14DA1B7F9568}"/>
              </a:ext>
            </a:extLst>
          </p:cNvPr>
          <p:cNvSpPr txBox="1"/>
          <p:nvPr/>
        </p:nvSpPr>
        <p:spPr>
          <a:xfrm>
            <a:off x="889599" y="1245348"/>
            <a:ext cx="385391" cy="263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b="1" dirty="0"/>
              <a:t>1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787DE887-F492-43BB-AE84-FD77281D0789}"/>
              </a:ext>
            </a:extLst>
          </p:cNvPr>
          <p:cNvSpPr txBox="1"/>
          <p:nvPr/>
        </p:nvSpPr>
        <p:spPr>
          <a:xfrm>
            <a:off x="5609915" y="1241159"/>
            <a:ext cx="385391" cy="263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b="1" dirty="0"/>
              <a:t>3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9C687F70-B704-4CDF-BD9C-FDD175B4100B}"/>
              </a:ext>
            </a:extLst>
          </p:cNvPr>
          <p:cNvSpPr txBox="1"/>
          <p:nvPr/>
        </p:nvSpPr>
        <p:spPr>
          <a:xfrm>
            <a:off x="3280358" y="1245348"/>
            <a:ext cx="385391" cy="263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b="1" dirty="0"/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D489B5-519E-4C66-B526-BBEA7F0D260A}"/>
              </a:ext>
            </a:extLst>
          </p:cNvPr>
          <p:cNvSpPr/>
          <p:nvPr/>
        </p:nvSpPr>
        <p:spPr>
          <a:xfrm>
            <a:off x="3112916" y="1159957"/>
            <a:ext cx="2374597" cy="3230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Graphic 7" descr="User outline">
            <a:extLst>
              <a:ext uri="{FF2B5EF4-FFF2-40B4-BE49-F238E27FC236}">
                <a16:creationId xmlns:a16="http://schemas.microsoft.com/office/drawing/2014/main" id="{B60F623B-6965-4256-8D8D-01B4E7F9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3662" y="2984309"/>
            <a:ext cx="358975" cy="3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C387-0F7C-443B-8F1B-6EDAD3FD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3. Introduktion til flowet (2 af 2)  </a:t>
            </a:r>
          </a:p>
        </p:txBody>
      </p:sp>
      <p:sp>
        <p:nvSpPr>
          <p:cNvPr id="5" name="Tekstfelt 37">
            <a:extLst>
              <a:ext uri="{FF2B5EF4-FFF2-40B4-BE49-F238E27FC236}">
                <a16:creationId xmlns:a16="http://schemas.microsoft.com/office/drawing/2014/main" id="{2DA2A924-BC7D-46BA-9FE6-7882BFA1EDAD}"/>
              </a:ext>
            </a:extLst>
          </p:cNvPr>
          <p:cNvSpPr txBox="1"/>
          <p:nvPr/>
        </p:nvSpPr>
        <p:spPr>
          <a:xfrm>
            <a:off x="3287495" y="1439937"/>
            <a:ext cx="2024435" cy="2653739"/>
          </a:xfrm>
          <a:prstGeom prst="rect">
            <a:avLst/>
          </a:prstGeom>
          <a:solidFill>
            <a:srgbClr val="005776"/>
          </a:solidFill>
          <a:ln>
            <a:solidFill>
              <a:srgbClr val="00577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733F01C-BBDD-419C-91D1-2C943CE29FF5}"/>
              </a:ext>
            </a:extLst>
          </p:cNvPr>
          <p:cNvSpPr txBox="1"/>
          <p:nvPr/>
        </p:nvSpPr>
        <p:spPr>
          <a:xfrm>
            <a:off x="3379954" y="1672919"/>
            <a:ext cx="1893032" cy="559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 descr="Bank med massiv udfyldning">
            <a:extLst>
              <a:ext uri="{FF2B5EF4-FFF2-40B4-BE49-F238E27FC236}">
                <a16:creationId xmlns:a16="http://schemas.microsoft.com/office/drawing/2014/main" id="{1D53DBB5-4552-45E2-A9C4-6F4BCE6AE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5091" y="1580374"/>
            <a:ext cx="754906" cy="754906"/>
          </a:xfrm>
          <a:prstGeom prst="rect">
            <a:avLst/>
          </a:prstGeom>
        </p:spPr>
      </p:pic>
      <p:sp>
        <p:nvSpPr>
          <p:cNvPr id="13" name="Tekstfelt 37">
            <a:extLst>
              <a:ext uri="{FF2B5EF4-FFF2-40B4-BE49-F238E27FC236}">
                <a16:creationId xmlns:a16="http://schemas.microsoft.com/office/drawing/2014/main" id="{33978D6B-92E1-4F11-BD17-18FDCF7F42C7}"/>
              </a:ext>
            </a:extLst>
          </p:cNvPr>
          <p:cNvSpPr txBox="1"/>
          <p:nvPr/>
        </p:nvSpPr>
        <p:spPr>
          <a:xfrm>
            <a:off x="889599" y="1437605"/>
            <a:ext cx="2099811" cy="2653740"/>
          </a:xfrm>
          <a:prstGeom prst="rect">
            <a:avLst/>
          </a:prstGeom>
          <a:solidFill>
            <a:srgbClr val="005776"/>
          </a:solidFill>
          <a:ln>
            <a:solidFill>
              <a:srgbClr val="00577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5" name="Tekstfelt 37">
            <a:extLst>
              <a:ext uri="{FF2B5EF4-FFF2-40B4-BE49-F238E27FC236}">
                <a16:creationId xmlns:a16="http://schemas.microsoft.com/office/drawing/2014/main" id="{9E92F6CC-54C8-4B55-9468-B81283B712A1}"/>
              </a:ext>
            </a:extLst>
          </p:cNvPr>
          <p:cNvSpPr txBox="1"/>
          <p:nvPr/>
        </p:nvSpPr>
        <p:spPr>
          <a:xfrm>
            <a:off x="5573669" y="1437605"/>
            <a:ext cx="2099811" cy="2653740"/>
          </a:xfrm>
          <a:prstGeom prst="rect">
            <a:avLst/>
          </a:prstGeom>
          <a:solidFill>
            <a:srgbClr val="005776"/>
          </a:solidFill>
          <a:ln>
            <a:solidFill>
              <a:srgbClr val="00577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Grafik 5" descr="Penge kontur">
            <a:extLst>
              <a:ext uri="{FF2B5EF4-FFF2-40B4-BE49-F238E27FC236}">
                <a16:creationId xmlns:a16="http://schemas.microsoft.com/office/drawing/2014/main" id="{D43D3A79-334A-4D23-A834-F7EA23D00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6916" y="2956250"/>
            <a:ext cx="865175" cy="865175"/>
          </a:xfrm>
          <a:prstGeom prst="rect">
            <a:avLst/>
          </a:prstGeom>
        </p:spPr>
      </p:pic>
      <p:pic>
        <p:nvPicPr>
          <p:cNvPr id="20" name="Grafik 19" descr="Bærbar computer kontur">
            <a:extLst>
              <a:ext uri="{FF2B5EF4-FFF2-40B4-BE49-F238E27FC236}">
                <a16:creationId xmlns:a16="http://schemas.microsoft.com/office/drawing/2014/main" id="{A39EBD80-1B30-4FEF-96EE-8A6EFB26B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5319" y="2593943"/>
            <a:ext cx="1073813" cy="1073813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077DFFD4-0DB3-449B-9242-4B8C58FC674F}"/>
              </a:ext>
            </a:extLst>
          </p:cNvPr>
          <p:cNvSpPr txBox="1"/>
          <p:nvPr/>
        </p:nvSpPr>
        <p:spPr>
          <a:xfrm>
            <a:off x="1114345" y="1800080"/>
            <a:ext cx="1762042" cy="40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all center outline">
            <a:extLst>
              <a:ext uri="{FF2B5EF4-FFF2-40B4-BE49-F238E27FC236}">
                <a16:creationId xmlns:a16="http://schemas.microsoft.com/office/drawing/2014/main" id="{47ECEA92-E7AB-4356-8DE5-479F3F14F9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88286" y="1874781"/>
            <a:ext cx="1105375" cy="1105375"/>
          </a:xfrm>
          <a:prstGeom prst="rect">
            <a:avLst/>
          </a:prstGeom>
        </p:spPr>
      </p:pic>
      <p:sp>
        <p:nvSpPr>
          <p:cNvPr id="14" name="Tekstfelt 9">
            <a:extLst>
              <a:ext uri="{FF2B5EF4-FFF2-40B4-BE49-F238E27FC236}">
                <a16:creationId xmlns:a16="http://schemas.microsoft.com/office/drawing/2014/main" id="{ABBB208B-70BB-4AAB-A67D-5BC1390A0A82}"/>
              </a:ext>
            </a:extLst>
          </p:cNvPr>
          <p:cNvSpPr txBox="1"/>
          <p:nvPr/>
        </p:nvSpPr>
        <p:spPr>
          <a:xfrm>
            <a:off x="5645481" y="1955881"/>
            <a:ext cx="19561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500" dirty="0">
                <a:solidFill>
                  <a:schemeClr val="bg1"/>
                </a:solidFill>
                <a:latin typeface="Trebuchet MS" panose="020B0603020202020204" pitchFamily="34" charset="0"/>
              </a:rPr>
              <a:t>Bogføringsansvarlige opsætter </a:t>
            </a:r>
            <a:r>
              <a:rPr lang="da-DK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mapninger</a:t>
            </a:r>
            <a:r>
              <a:rPr lang="da-DK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  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7" name="Tekstfelt 9">
            <a:extLst>
              <a:ext uri="{FF2B5EF4-FFF2-40B4-BE49-F238E27FC236}">
                <a16:creationId xmlns:a16="http://schemas.microsoft.com/office/drawing/2014/main" id="{BFF676B8-110A-4C8E-94DF-3F531410EAD5}"/>
              </a:ext>
            </a:extLst>
          </p:cNvPr>
          <p:cNvSpPr txBox="1"/>
          <p:nvPr/>
        </p:nvSpPr>
        <p:spPr>
          <a:xfrm>
            <a:off x="3355744" y="2968390"/>
            <a:ext cx="19561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500" dirty="0">
                <a:solidFill>
                  <a:schemeClr val="bg1"/>
                </a:solidFill>
                <a:latin typeface="Trebuchet MS" panose="020B0603020202020204" pitchFamily="34" charset="0"/>
              </a:rPr>
              <a:t>Systemadministrator specificerer typer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6" name="Tekstfelt 9">
            <a:extLst>
              <a:ext uri="{FF2B5EF4-FFF2-40B4-BE49-F238E27FC236}">
                <a16:creationId xmlns:a16="http://schemas.microsoft.com/office/drawing/2014/main" id="{DB04EBB2-2D8A-425E-92CE-E9AB55C093D0}"/>
              </a:ext>
            </a:extLst>
          </p:cNvPr>
          <p:cNvSpPr txBox="1"/>
          <p:nvPr/>
        </p:nvSpPr>
        <p:spPr>
          <a:xfrm>
            <a:off x="1134339" y="1867281"/>
            <a:ext cx="1626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500" dirty="0">
                <a:solidFill>
                  <a:schemeClr val="bg1"/>
                </a:solidFill>
                <a:latin typeface="Trebuchet MS" panose="020B0603020202020204" pitchFamily="34" charset="0"/>
              </a:rPr>
              <a:t>Klassifikation-administrator opsætter kontodetaljering  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5E233803-7505-4490-A1F6-14DA1B7F9568}"/>
              </a:ext>
            </a:extLst>
          </p:cNvPr>
          <p:cNvSpPr txBox="1"/>
          <p:nvPr/>
        </p:nvSpPr>
        <p:spPr>
          <a:xfrm>
            <a:off x="889599" y="1245348"/>
            <a:ext cx="385391" cy="263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b="1" dirty="0"/>
              <a:t>1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787DE887-F492-43BB-AE84-FD77281D0789}"/>
              </a:ext>
            </a:extLst>
          </p:cNvPr>
          <p:cNvSpPr txBox="1"/>
          <p:nvPr/>
        </p:nvSpPr>
        <p:spPr>
          <a:xfrm>
            <a:off x="5609915" y="1241159"/>
            <a:ext cx="385391" cy="263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b="1" dirty="0"/>
              <a:t>3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9C687F70-B704-4CDF-BD9C-FDD175B4100B}"/>
              </a:ext>
            </a:extLst>
          </p:cNvPr>
          <p:cNvSpPr txBox="1"/>
          <p:nvPr/>
        </p:nvSpPr>
        <p:spPr>
          <a:xfrm>
            <a:off x="3280358" y="1245348"/>
            <a:ext cx="385391" cy="263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b="1" dirty="0"/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D489B5-519E-4C66-B526-BBEA7F0D260A}"/>
              </a:ext>
            </a:extLst>
          </p:cNvPr>
          <p:cNvSpPr/>
          <p:nvPr/>
        </p:nvSpPr>
        <p:spPr>
          <a:xfrm>
            <a:off x="3112916" y="1159957"/>
            <a:ext cx="2374597" cy="3230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Graphic 7" descr="User outline">
            <a:extLst>
              <a:ext uri="{FF2B5EF4-FFF2-40B4-BE49-F238E27FC236}">
                <a16:creationId xmlns:a16="http://schemas.microsoft.com/office/drawing/2014/main" id="{B60F623B-6965-4256-8D8D-01B4E7F9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3662" y="2950492"/>
            <a:ext cx="379527" cy="37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9397-ECD9-4D6B-A085-40FD9FE5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Hvordan påvirker det sagsbehandlerne? </a:t>
            </a:r>
            <a:r>
              <a:rPr lang="da-DK" sz="2400" dirty="0"/>
              <a:t>(1 af 1)</a:t>
            </a:r>
            <a:r>
              <a:rPr lang="da-DK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5D10B-1371-4D1F-A822-2846ABF13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904" y="1200022"/>
            <a:ext cx="2261497" cy="3156673"/>
          </a:xfrm>
          <a:prstGeom prst="rect">
            <a:avLst/>
          </a:prstGeom>
          <a:ln w="38100">
            <a:solidFill>
              <a:srgbClr val="00577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62A691-2658-4AE8-B98C-367E294ED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500" y="1200022"/>
            <a:ext cx="2432175" cy="3200564"/>
          </a:xfrm>
          <a:prstGeom prst="rect">
            <a:avLst/>
          </a:prstGeom>
          <a:ln w="38100">
            <a:solidFill>
              <a:srgbClr val="005776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2E6FD6-0DF7-4026-A8DC-49C15173ED63}"/>
              </a:ext>
            </a:extLst>
          </p:cNvPr>
          <p:cNvSpPr/>
          <p:nvPr/>
        </p:nvSpPr>
        <p:spPr>
          <a:xfrm>
            <a:off x="3210806" y="1966141"/>
            <a:ext cx="757942" cy="222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9C617B-676F-47BE-8804-5F735131EEEC}"/>
              </a:ext>
            </a:extLst>
          </p:cNvPr>
          <p:cNvSpPr/>
          <p:nvPr/>
        </p:nvSpPr>
        <p:spPr>
          <a:xfrm>
            <a:off x="5865403" y="1692875"/>
            <a:ext cx="757942" cy="222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9">
            <a:extLst>
              <a:ext uri="{FF2B5EF4-FFF2-40B4-BE49-F238E27FC236}">
                <a16:creationId xmlns:a16="http://schemas.microsoft.com/office/drawing/2014/main" id="{F04B6628-8999-45A4-9A8D-35A45953127C}"/>
              </a:ext>
            </a:extLst>
          </p:cNvPr>
          <p:cNvSpPr txBox="1"/>
          <p:nvPr/>
        </p:nvSpPr>
        <p:spPr>
          <a:xfrm>
            <a:off x="201933" y="2117674"/>
            <a:ext cx="30088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Trebuchet MS" panose="020B0603020202020204" pitchFamily="34" charset="0"/>
              </a:rPr>
              <a:t>Tilføj ydelse til bevilling</a:t>
            </a:r>
          </a:p>
          <a:p>
            <a:pPr marL="285750" marR="0" lvl="0" indent="-28575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600" dirty="0">
                <a:solidFill>
                  <a:srgbClr val="005776"/>
                </a:solidFill>
                <a:latin typeface="Trebuchet MS" panose="020B0603020202020204" pitchFamily="34" charset="0"/>
              </a:rPr>
              <a:t>Opret træk</a:t>
            </a:r>
          </a:p>
          <a:p>
            <a:pPr marL="285750" marR="0" lvl="0" indent="-28575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Trebuchet MS" panose="020B0603020202020204" pitchFamily="34" charset="0"/>
              </a:rPr>
              <a:t>Masseindberetning </a:t>
            </a:r>
          </a:p>
          <a:p>
            <a:pPr marL="285750" marR="0" lvl="0" indent="-28575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600" dirty="0">
                <a:solidFill>
                  <a:srgbClr val="005776"/>
                </a:solidFill>
                <a:latin typeface="Trebuchet MS" panose="020B0603020202020204" pitchFamily="34" charset="0"/>
              </a:rPr>
              <a:t>Rapporter   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33D7A-AD2C-40B1-A5F8-3138178DC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25" y="1529283"/>
            <a:ext cx="7619797" cy="2254000"/>
          </a:xfrm>
          <a:prstGeom prst="rect">
            <a:avLst/>
          </a:prstGeom>
          <a:ln w="76200">
            <a:solidFill>
              <a:srgbClr val="005776"/>
            </a:solidFill>
          </a:ln>
        </p:spPr>
      </p:pic>
    </p:spTree>
    <p:extLst>
      <p:ext uri="{BB962C8B-B14F-4D97-AF65-F5344CB8AC3E}">
        <p14:creationId xmlns:p14="http://schemas.microsoft.com/office/powerpoint/2010/main" val="37586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7EE99-CE3E-40A0-804B-3CB25A1E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5. Hvordan påvirker det bogføringssystemet? </a:t>
            </a:r>
            <a:r>
              <a:rPr lang="da-DK" sz="2400" dirty="0"/>
              <a:t>(1 af 1)</a:t>
            </a:r>
            <a:r>
              <a:rPr lang="da-DK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E0923CB-E1E7-4E31-A1D6-FDBFC8E72652}"/>
              </a:ext>
            </a:extLst>
          </p:cNvPr>
          <p:cNvSpPr txBox="1"/>
          <p:nvPr/>
        </p:nvSpPr>
        <p:spPr>
          <a:xfrm>
            <a:off x="462861" y="1921244"/>
            <a:ext cx="429947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>
                <a:solidFill>
                  <a:srgbClr val="005776"/>
                </a:solidFill>
                <a:latin typeface="Trebuchet MS" panose="020B0603020202020204" pitchFamily="34" charset="0"/>
              </a:rPr>
              <a:t>Primære dimensioner 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Konto og omkostningssted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F2047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500" dirty="0">
              <a:solidFill>
                <a:srgbClr val="0F2047"/>
              </a:solidFill>
              <a:latin typeface="Trebuchet MS" panose="020B0603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500" dirty="0">
              <a:solidFill>
                <a:srgbClr val="0F2047"/>
              </a:solidFill>
              <a:latin typeface="Trebuchet MS" panose="020B0603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F2047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F2047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9" name="Grafik 28" descr="Database med massiv udfyldning">
            <a:extLst>
              <a:ext uri="{FF2B5EF4-FFF2-40B4-BE49-F238E27FC236}">
                <a16:creationId xmlns:a16="http://schemas.microsoft.com/office/drawing/2014/main" id="{AB1C0F72-FD05-4ABC-A464-6D593E6D7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0231" y="2918948"/>
            <a:ext cx="556459" cy="556459"/>
          </a:xfrm>
          <a:prstGeom prst="rect">
            <a:avLst/>
          </a:prstGeom>
        </p:spPr>
      </p:pic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04ADF63B-A54D-45E2-8B6E-206660C864D3}"/>
              </a:ext>
            </a:extLst>
          </p:cNvPr>
          <p:cNvCxnSpPr/>
          <p:nvPr/>
        </p:nvCxnSpPr>
        <p:spPr>
          <a:xfrm>
            <a:off x="4568949" y="1138030"/>
            <a:ext cx="0" cy="338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28" descr="Database med massiv udfyldning">
            <a:extLst>
              <a:ext uri="{FF2B5EF4-FFF2-40B4-BE49-F238E27FC236}">
                <a16:creationId xmlns:a16="http://schemas.microsoft.com/office/drawing/2014/main" id="{8BAC0A45-CEDC-4AEB-A8A2-56A9DE7CD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3338" y="2772932"/>
            <a:ext cx="556459" cy="556459"/>
          </a:xfrm>
          <a:prstGeom prst="rect">
            <a:avLst/>
          </a:prstGeom>
        </p:spPr>
      </p:pic>
      <p:pic>
        <p:nvPicPr>
          <p:cNvPr id="11" name="Grafik 28" descr="Database med massiv udfyldning">
            <a:extLst>
              <a:ext uri="{FF2B5EF4-FFF2-40B4-BE49-F238E27FC236}">
                <a16:creationId xmlns:a16="http://schemas.microsoft.com/office/drawing/2014/main" id="{C7425FCD-F3BB-4908-AEF0-73DDAAF46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3458" y="2936612"/>
            <a:ext cx="556459" cy="556459"/>
          </a:xfrm>
          <a:prstGeom prst="rect">
            <a:avLst/>
          </a:prstGeom>
        </p:spPr>
      </p:pic>
      <p:sp>
        <p:nvSpPr>
          <p:cNvPr id="12" name="Tekstfelt 9">
            <a:extLst>
              <a:ext uri="{FF2B5EF4-FFF2-40B4-BE49-F238E27FC236}">
                <a16:creationId xmlns:a16="http://schemas.microsoft.com/office/drawing/2014/main" id="{04409AF0-02E1-4982-8B55-F15174D6B290}"/>
              </a:ext>
            </a:extLst>
          </p:cNvPr>
          <p:cNvSpPr txBox="1"/>
          <p:nvPr/>
        </p:nvSpPr>
        <p:spPr>
          <a:xfrm>
            <a:off x="4714875" y="2525597"/>
            <a:ext cx="4299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Sekundære dimensioner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057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solidFill>
                  <a:srgbClr val="005776"/>
                </a:solidFill>
                <a:latin typeface="Trebuchet MS" panose="020B0603020202020204" pitchFamily="34" charset="0"/>
              </a:rPr>
              <a:t>B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etalingstilstand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57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og kontodetaljering</a:t>
            </a:r>
          </a:p>
        </p:txBody>
      </p:sp>
      <p:pic>
        <p:nvPicPr>
          <p:cNvPr id="14" name="Graphic 13" descr="Construction worker male outline">
            <a:extLst>
              <a:ext uri="{FF2B5EF4-FFF2-40B4-BE49-F238E27FC236}">
                <a16:creationId xmlns:a16="http://schemas.microsoft.com/office/drawing/2014/main" id="{3AE436EB-EE15-4E47-8FA3-B2EC0294F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33061" y="1574417"/>
            <a:ext cx="951180" cy="951180"/>
          </a:xfrm>
          <a:prstGeom prst="rect">
            <a:avLst/>
          </a:prstGeom>
        </p:spPr>
      </p:pic>
      <p:pic>
        <p:nvPicPr>
          <p:cNvPr id="15" name="Graphic 14" descr="Labor outline">
            <a:extLst>
              <a:ext uri="{FF2B5EF4-FFF2-40B4-BE49-F238E27FC236}">
                <a16:creationId xmlns:a16="http://schemas.microsoft.com/office/drawing/2014/main" id="{4D8A48ED-2A53-4ECC-8E14-05B01CAAB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59761" y="2341497"/>
            <a:ext cx="479994" cy="479994"/>
          </a:xfrm>
          <a:prstGeom prst="rect">
            <a:avLst/>
          </a:prstGeom>
        </p:spPr>
      </p:pic>
      <p:pic>
        <p:nvPicPr>
          <p:cNvPr id="16" name="Graphic 15" descr="Hammer outline">
            <a:extLst>
              <a:ext uri="{FF2B5EF4-FFF2-40B4-BE49-F238E27FC236}">
                <a16:creationId xmlns:a16="http://schemas.microsoft.com/office/drawing/2014/main" id="{AA60588A-B7D8-4C14-9B8E-C07C6CD664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7687" flipH="1">
            <a:off x="8088312" y="2390204"/>
            <a:ext cx="420936" cy="373770"/>
          </a:xfrm>
          <a:prstGeom prst="rect">
            <a:avLst/>
          </a:prstGeom>
        </p:spPr>
      </p:pic>
      <p:pic>
        <p:nvPicPr>
          <p:cNvPr id="4" name="Graphic 3" descr="Close outline">
            <a:extLst>
              <a:ext uri="{FF2B5EF4-FFF2-40B4-BE49-F238E27FC236}">
                <a16:creationId xmlns:a16="http://schemas.microsoft.com/office/drawing/2014/main" id="{BF5F7859-275F-4056-B2F5-D11E2299E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9330" y="934329"/>
            <a:ext cx="3501802" cy="350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7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6FBCB-E6BD-43BC-A964-6F8D9C6D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6. Administration af typer (1 af 1)</a:t>
            </a:r>
            <a:endParaRPr lang="da-DK" sz="1800" dirty="0">
              <a:solidFill>
                <a:srgbClr val="0E204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61B0B-BBBF-4F4B-960B-5CA75864D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56" y="1052180"/>
            <a:ext cx="7508789" cy="3577958"/>
          </a:xfrm>
          <a:prstGeom prst="rect">
            <a:avLst/>
          </a:prstGeom>
          <a:ln w="38100">
            <a:solidFill>
              <a:srgbClr val="00577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3592D9-D78F-4916-80CC-BF3EEA20D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07" y="965553"/>
            <a:ext cx="8477686" cy="3899100"/>
          </a:xfrm>
          <a:prstGeom prst="rect">
            <a:avLst/>
          </a:prstGeom>
          <a:ln w="38100">
            <a:solidFill>
              <a:srgbClr val="005776"/>
            </a:solidFill>
          </a:ln>
        </p:spPr>
      </p:pic>
    </p:spTree>
    <p:extLst>
      <p:ext uri="{BB962C8B-B14F-4D97-AF65-F5344CB8AC3E}">
        <p14:creationId xmlns:p14="http://schemas.microsoft.com/office/powerpoint/2010/main" val="11045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8">
            <a:extLst>
              <a:ext uri="{FF2B5EF4-FFF2-40B4-BE49-F238E27FC236}">
                <a16:creationId xmlns:a16="http://schemas.microsoft.com/office/drawing/2014/main" id="{43BF24DA-D70A-4501-B4BD-9B3AD27F99D5}"/>
              </a:ext>
            </a:extLst>
          </p:cNvPr>
          <p:cNvCxnSpPr>
            <a:cxnSpLocks/>
          </p:cNvCxnSpPr>
          <p:nvPr/>
        </p:nvCxnSpPr>
        <p:spPr>
          <a:xfrm>
            <a:off x="3030375" y="3004542"/>
            <a:ext cx="510314" cy="0"/>
          </a:xfrm>
          <a:prstGeom prst="straightConnector1">
            <a:avLst/>
          </a:prstGeom>
          <a:ln w="9525" cap="flat" cmpd="sng" algn="ctr">
            <a:solidFill>
              <a:srgbClr val="00577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8">
            <a:extLst>
              <a:ext uri="{FF2B5EF4-FFF2-40B4-BE49-F238E27FC236}">
                <a16:creationId xmlns:a16="http://schemas.microsoft.com/office/drawing/2014/main" id="{A26059B2-7B35-4D5B-98B0-F933E37DF7B2}"/>
              </a:ext>
            </a:extLst>
          </p:cNvPr>
          <p:cNvCxnSpPr>
            <a:cxnSpLocks/>
          </p:cNvCxnSpPr>
          <p:nvPr/>
        </p:nvCxnSpPr>
        <p:spPr>
          <a:xfrm flipV="1">
            <a:off x="4997667" y="3000604"/>
            <a:ext cx="737810" cy="291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1" name="Grafik 60" descr="Callcenter med massiv udfyldning">
            <a:extLst>
              <a:ext uri="{FF2B5EF4-FFF2-40B4-BE49-F238E27FC236}">
                <a16:creationId xmlns:a16="http://schemas.microsoft.com/office/drawing/2014/main" id="{07706A38-123A-4C52-A9CD-3FB11E0DF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6154" y="1828362"/>
            <a:ext cx="594460" cy="5944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B79519-B1D3-48CA-89E7-2F8FFCEE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7. Fejl </a:t>
            </a:r>
            <a:r>
              <a:rPr lang="da-DK" sz="2400" dirty="0"/>
              <a:t>(1 af 2)</a:t>
            </a:r>
            <a:endParaRPr lang="da-DK" dirty="0"/>
          </a:p>
        </p:txBody>
      </p:sp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5FDE9014-18DC-424E-8B84-AB17CE0E9C45}"/>
              </a:ext>
            </a:extLst>
          </p:cNvPr>
          <p:cNvSpPr/>
          <p:nvPr/>
        </p:nvSpPr>
        <p:spPr>
          <a:xfrm>
            <a:off x="1371809" y="2356399"/>
            <a:ext cx="1764433" cy="12071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1EB74544-603A-4D3C-AB08-0BA6E1A5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1775" y="2551597"/>
            <a:ext cx="1704467" cy="1002326"/>
          </a:xfrm>
        </p:spPr>
        <p:txBody>
          <a:bodyPr>
            <a:normAutofit/>
          </a:bodyPr>
          <a:lstStyle/>
          <a:p>
            <a:pPr algn="ctr"/>
            <a:r>
              <a:rPr lang="da-DK" sz="1050" dirty="0">
                <a:latin typeface="Trebuchet MS" panose="020B0603020202020204" pitchFamily="34" charset="0"/>
              </a:rPr>
              <a:t>Kommunens klassifikations-administrator har oprettet kontodetaljering i Finanssortiment  </a:t>
            </a:r>
          </a:p>
          <a:p>
            <a:pPr algn="ctr"/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C9971214-E60F-44FA-8DBB-5E9344EB2B5F}"/>
              </a:ext>
            </a:extLst>
          </p:cNvPr>
          <p:cNvSpPr/>
          <p:nvPr/>
        </p:nvSpPr>
        <p:spPr>
          <a:xfrm>
            <a:off x="3518388" y="2356399"/>
            <a:ext cx="1764433" cy="12071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5E8254B6-D071-4D88-8EAD-AE7BB5540EBF}"/>
              </a:ext>
            </a:extLst>
          </p:cNvPr>
          <p:cNvSpPr txBox="1">
            <a:spLocks/>
          </p:cNvSpPr>
          <p:nvPr/>
        </p:nvSpPr>
        <p:spPr>
          <a:xfrm>
            <a:off x="3675582" y="2480119"/>
            <a:ext cx="1494959" cy="11175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Tx/>
              <a:buNone/>
              <a:defRPr sz="2133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16972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7"/>
              </a:buClr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Kommunens </a:t>
            </a:r>
            <a:r>
              <a:rPr kumimoji="0" lang="da-DK" sz="1050" i="0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KP systemadministrator 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kobler en </a:t>
            </a: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forkert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kontodetaljering på ydelsestypen i KP Basis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7"/>
              </a:buClr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80CC883C-8AB5-47D4-9B08-60667B05ADC1}"/>
              </a:ext>
            </a:extLst>
          </p:cNvPr>
          <p:cNvSpPr/>
          <p:nvPr/>
        </p:nvSpPr>
        <p:spPr>
          <a:xfrm>
            <a:off x="5692434" y="2356399"/>
            <a:ext cx="1764433" cy="12071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F34FF7B0-C4DE-479F-B11F-5CBD79D27B69}"/>
              </a:ext>
            </a:extLst>
          </p:cNvPr>
          <p:cNvSpPr txBox="1">
            <a:spLocks/>
          </p:cNvSpPr>
          <p:nvPr/>
        </p:nvSpPr>
        <p:spPr>
          <a:xfrm>
            <a:off x="5827170" y="2719363"/>
            <a:ext cx="1494959" cy="11175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Tx/>
              <a:buNone/>
              <a:defRPr sz="2133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16972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7"/>
              </a:buClr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Fejl i bogføringssystemet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7"/>
              </a:buClr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0" name="Grafik 19" descr="Markør med massiv udfyldning">
            <a:extLst>
              <a:ext uri="{FF2B5EF4-FFF2-40B4-BE49-F238E27FC236}">
                <a16:creationId xmlns:a16="http://schemas.microsoft.com/office/drawing/2014/main" id="{1088BA36-6B71-44A6-AB95-C4925E491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22881" y="1630617"/>
            <a:ext cx="659509" cy="659509"/>
          </a:xfrm>
          <a:prstGeom prst="rect">
            <a:avLst/>
          </a:prstGeom>
        </p:spPr>
      </p:pic>
      <p:pic>
        <p:nvPicPr>
          <p:cNvPr id="23" name="Grafik 22" descr="Markør med massiv udfyldning">
            <a:extLst>
              <a:ext uri="{FF2B5EF4-FFF2-40B4-BE49-F238E27FC236}">
                <a16:creationId xmlns:a16="http://schemas.microsoft.com/office/drawing/2014/main" id="{F8D4D500-81AC-4896-B429-94F30963D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127825" y="1658410"/>
            <a:ext cx="659509" cy="659509"/>
          </a:xfrm>
          <a:prstGeom prst="rect">
            <a:avLst/>
          </a:prstGeom>
        </p:spPr>
      </p:pic>
      <p:pic>
        <p:nvPicPr>
          <p:cNvPr id="25" name="Grafik 24" descr="Markør med massiv udfyldning">
            <a:extLst>
              <a:ext uri="{FF2B5EF4-FFF2-40B4-BE49-F238E27FC236}">
                <a16:creationId xmlns:a16="http://schemas.microsoft.com/office/drawing/2014/main" id="{7FA548E0-31FA-4319-B37D-9E768E0A3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328678" y="1663832"/>
            <a:ext cx="659509" cy="659509"/>
          </a:xfrm>
          <a:prstGeom prst="rect">
            <a:avLst/>
          </a:prstGeom>
        </p:spPr>
      </p:pic>
      <p:pic>
        <p:nvPicPr>
          <p:cNvPr id="29" name="Grafik 5" descr="Advarsel med massiv udfyldning">
            <a:extLst>
              <a:ext uri="{FF2B5EF4-FFF2-40B4-BE49-F238E27FC236}">
                <a16:creationId xmlns:a16="http://schemas.microsoft.com/office/drawing/2014/main" id="{D7E36067-6B45-4DC0-AFDF-64B9063F8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0494" y="2208667"/>
            <a:ext cx="428309" cy="4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4646E5E4-3866-4598-8AFB-FC18B77EA109}"/>
              </a:ext>
            </a:extLst>
          </p:cNvPr>
          <p:cNvSpPr>
            <a:spLocks noChangeAspect="1"/>
          </p:cNvSpPr>
          <p:nvPr/>
        </p:nvSpPr>
        <p:spPr>
          <a:xfrm>
            <a:off x="6261433" y="1939058"/>
            <a:ext cx="1770107" cy="164058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770F70B-4381-4521-AE0E-0953F5CE1EBE}"/>
              </a:ext>
            </a:extLst>
          </p:cNvPr>
          <p:cNvSpPr>
            <a:spLocks noChangeAspect="1"/>
          </p:cNvSpPr>
          <p:nvPr/>
        </p:nvSpPr>
        <p:spPr>
          <a:xfrm>
            <a:off x="1112461" y="1939058"/>
            <a:ext cx="1770107" cy="164058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5C839C9-96D9-4CEF-B717-85514A1CE844}"/>
              </a:ext>
            </a:extLst>
          </p:cNvPr>
          <p:cNvSpPr>
            <a:spLocks noChangeAspect="1"/>
          </p:cNvSpPr>
          <p:nvPr/>
        </p:nvSpPr>
        <p:spPr>
          <a:xfrm>
            <a:off x="3684874" y="1939059"/>
            <a:ext cx="1770107" cy="164058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1. Struktur på dagens undervisning (2 af 3)</a:t>
            </a:r>
          </a:p>
        </p:txBody>
      </p:sp>
      <p:pic>
        <p:nvPicPr>
          <p:cNvPr id="39" name="Grafik 38" descr="Radiomikrofon kontur">
            <a:extLst>
              <a:ext uri="{FF2B5EF4-FFF2-40B4-BE49-F238E27FC236}">
                <a16:creationId xmlns:a16="http://schemas.microsoft.com/office/drawing/2014/main" id="{4BF07CBC-457F-4CE1-8610-583E6443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6611" y="2281524"/>
            <a:ext cx="690565" cy="690565"/>
          </a:xfrm>
          <a:prstGeom prst="rect">
            <a:avLst/>
          </a:prstGeom>
        </p:spPr>
      </p:pic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62694104-8A5D-427F-9D96-35FF7E90FB4C}"/>
              </a:ext>
            </a:extLst>
          </p:cNvPr>
          <p:cNvCxnSpPr>
            <a:cxnSpLocks/>
          </p:cNvCxnSpPr>
          <p:nvPr/>
        </p:nvCxnSpPr>
        <p:spPr>
          <a:xfrm flipH="1">
            <a:off x="1637270" y="2281525"/>
            <a:ext cx="678719" cy="6905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 descr="Klaptræ kontur">
            <a:extLst>
              <a:ext uri="{FF2B5EF4-FFF2-40B4-BE49-F238E27FC236}">
                <a16:creationId xmlns:a16="http://schemas.microsoft.com/office/drawing/2014/main" id="{80689C3C-E27D-4FFD-9C4D-19D996A1B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1202" y="2281523"/>
            <a:ext cx="690565" cy="690565"/>
          </a:xfrm>
          <a:prstGeom prst="rect">
            <a:avLst/>
          </a:prstGeom>
        </p:spPr>
      </p:pic>
      <p:pic>
        <p:nvPicPr>
          <p:cNvPr id="45" name="Grafik 44" descr="Kamera kontur">
            <a:extLst>
              <a:ext uri="{FF2B5EF4-FFF2-40B4-BE49-F238E27FC236}">
                <a16:creationId xmlns:a16="http://schemas.microsoft.com/office/drawing/2014/main" id="{84E112F9-08A1-4E14-9E94-31E73A94E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4643" y="2281524"/>
            <a:ext cx="690565" cy="690565"/>
          </a:xfrm>
          <a:prstGeom prst="rect">
            <a:avLst/>
          </a:prstGeom>
        </p:spPr>
      </p:pic>
      <p:sp>
        <p:nvSpPr>
          <p:cNvPr id="32" name="Tekstfelt 31">
            <a:extLst>
              <a:ext uri="{FF2B5EF4-FFF2-40B4-BE49-F238E27FC236}">
                <a16:creationId xmlns:a16="http://schemas.microsoft.com/office/drawing/2014/main" id="{3B23F9FE-F592-4297-8B5D-FD407D501EF1}"/>
              </a:ext>
            </a:extLst>
          </p:cNvPr>
          <p:cNvSpPr txBox="1"/>
          <p:nvPr/>
        </p:nvSpPr>
        <p:spPr>
          <a:xfrm>
            <a:off x="1166630" y="2972089"/>
            <a:ext cx="1620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500" dirty="0">
                <a:solidFill>
                  <a:schemeClr val="bg1"/>
                </a:solidFill>
                <a:latin typeface="+mj-lt"/>
              </a:rPr>
              <a:t>Slå din mikrofon fra</a:t>
            </a:r>
            <a:endParaRPr lang="da-DK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B77EC6EE-8829-446D-9DF7-4EEC6F79D08B}"/>
              </a:ext>
            </a:extLst>
          </p:cNvPr>
          <p:cNvSpPr txBox="1"/>
          <p:nvPr/>
        </p:nvSpPr>
        <p:spPr>
          <a:xfrm>
            <a:off x="3708834" y="2972089"/>
            <a:ext cx="17221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500" dirty="0">
                <a:solidFill>
                  <a:schemeClr val="bg1"/>
                </a:solidFill>
                <a:latin typeface="+mj-lt"/>
              </a:rPr>
              <a:t>Tænd for dit kamera</a:t>
            </a:r>
            <a:endParaRPr lang="da-DK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31DBAB4D-0C8D-4623-B4D1-9E18E3B045F8}"/>
              </a:ext>
            </a:extLst>
          </p:cNvPr>
          <p:cNvSpPr txBox="1"/>
          <p:nvPr/>
        </p:nvSpPr>
        <p:spPr>
          <a:xfrm>
            <a:off x="6357450" y="2972088"/>
            <a:ext cx="15780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500" dirty="0">
                <a:solidFill>
                  <a:schemeClr val="bg1"/>
                </a:solidFill>
                <a:latin typeface="+mj-lt"/>
              </a:rPr>
              <a:t>Mødet vil blive optaget</a:t>
            </a:r>
            <a:endParaRPr lang="da-DK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9767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60" descr="Callcenter med massiv udfyldning">
            <a:extLst>
              <a:ext uri="{FF2B5EF4-FFF2-40B4-BE49-F238E27FC236}">
                <a16:creationId xmlns:a16="http://schemas.microsoft.com/office/drawing/2014/main" id="{25D97B7E-57D7-4050-9C2B-9F11ADC56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1586" y="1710022"/>
            <a:ext cx="693811" cy="693811"/>
          </a:xfrm>
          <a:prstGeom prst="rect">
            <a:avLst/>
          </a:prstGeom>
        </p:spPr>
      </p:pic>
      <p:cxnSp>
        <p:nvCxnSpPr>
          <p:cNvPr id="58" name="Straight Arrow Connector 8">
            <a:extLst>
              <a:ext uri="{FF2B5EF4-FFF2-40B4-BE49-F238E27FC236}">
                <a16:creationId xmlns:a16="http://schemas.microsoft.com/office/drawing/2014/main" id="{43BF24DA-D70A-4501-B4BD-9B3AD27F99D5}"/>
              </a:ext>
            </a:extLst>
          </p:cNvPr>
          <p:cNvCxnSpPr>
            <a:cxnSpLocks/>
          </p:cNvCxnSpPr>
          <p:nvPr/>
        </p:nvCxnSpPr>
        <p:spPr>
          <a:xfrm>
            <a:off x="2083778" y="2879864"/>
            <a:ext cx="488014" cy="0"/>
          </a:xfrm>
          <a:prstGeom prst="straightConnector1">
            <a:avLst/>
          </a:prstGeom>
          <a:ln w="9525" cap="flat" cmpd="sng" algn="ctr">
            <a:solidFill>
              <a:srgbClr val="00577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8">
            <a:extLst>
              <a:ext uri="{FF2B5EF4-FFF2-40B4-BE49-F238E27FC236}">
                <a16:creationId xmlns:a16="http://schemas.microsoft.com/office/drawing/2014/main" id="{83B42F7F-E3E4-48E7-AA5F-375D3A9FB445}"/>
              </a:ext>
            </a:extLst>
          </p:cNvPr>
          <p:cNvCxnSpPr>
            <a:cxnSpLocks/>
          </p:cNvCxnSpPr>
          <p:nvPr/>
        </p:nvCxnSpPr>
        <p:spPr>
          <a:xfrm>
            <a:off x="6433168" y="2882573"/>
            <a:ext cx="636071" cy="0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8">
            <a:extLst>
              <a:ext uri="{FF2B5EF4-FFF2-40B4-BE49-F238E27FC236}">
                <a16:creationId xmlns:a16="http://schemas.microsoft.com/office/drawing/2014/main" id="{A26059B2-7B35-4D5B-98B0-F933E37DF7B2}"/>
              </a:ext>
            </a:extLst>
          </p:cNvPr>
          <p:cNvCxnSpPr>
            <a:cxnSpLocks/>
          </p:cNvCxnSpPr>
          <p:nvPr/>
        </p:nvCxnSpPr>
        <p:spPr>
          <a:xfrm>
            <a:off x="4051070" y="2876217"/>
            <a:ext cx="705569" cy="3647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7EB79519-B1D3-48CA-89E7-2F8FFCEE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7. Fejl </a:t>
            </a:r>
            <a:r>
              <a:rPr lang="da-DK" sz="2400"/>
              <a:t>(2 af 2)</a:t>
            </a:r>
            <a:endParaRPr lang="da-DK" dirty="0"/>
          </a:p>
        </p:txBody>
      </p:sp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5FDE9014-18DC-424E-8B84-AB17CE0E9C45}"/>
              </a:ext>
            </a:extLst>
          </p:cNvPr>
          <p:cNvSpPr/>
          <p:nvPr/>
        </p:nvSpPr>
        <p:spPr>
          <a:xfrm>
            <a:off x="425213" y="2320841"/>
            <a:ext cx="1687330" cy="1118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1EB74544-603A-4D3C-AB08-0BA6E1A5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711" y="2500917"/>
            <a:ext cx="1666033" cy="928328"/>
          </a:xfrm>
        </p:spPr>
        <p:txBody>
          <a:bodyPr>
            <a:normAutofit/>
          </a:bodyPr>
          <a:lstStyle/>
          <a:p>
            <a:pPr algn="ctr"/>
            <a:r>
              <a:rPr lang="da-DK" sz="1050" dirty="0">
                <a:latin typeface="Trebuchet MS" panose="020B0603020202020204" pitchFamily="34" charset="0"/>
              </a:rPr>
              <a:t>Kommunens klassifikations-administrator har oprettet kontodetaljering i Finanssortiment  </a:t>
            </a:r>
          </a:p>
          <a:p>
            <a:pPr algn="ctr"/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C9971214-E60F-44FA-8DBB-5E9344EB2B5F}"/>
              </a:ext>
            </a:extLst>
          </p:cNvPr>
          <p:cNvSpPr/>
          <p:nvPr/>
        </p:nvSpPr>
        <p:spPr>
          <a:xfrm>
            <a:off x="2571792" y="2320841"/>
            <a:ext cx="1687330" cy="1118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5E8254B6-D071-4D88-8EAD-AE7BB5540EBF}"/>
              </a:ext>
            </a:extLst>
          </p:cNvPr>
          <p:cNvSpPr txBox="1">
            <a:spLocks/>
          </p:cNvSpPr>
          <p:nvPr/>
        </p:nvSpPr>
        <p:spPr>
          <a:xfrm>
            <a:off x="2720687" y="2537073"/>
            <a:ext cx="1429632" cy="1035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Tx/>
              <a:buNone/>
              <a:defRPr sz="2133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16972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7"/>
              </a:buClr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Kommunens </a:t>
            </a:r>
            <a:r>
              <a:rPr kumimoji="0" lang="da-DK" sz="1050" i="0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KP systemadministrator 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tilføjer ydelsestypen på ydelsesarten i KP Basis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7"/>
              </a:buClr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80CC883C-8AB5-47D4-9B08-60667B05ADC1}"/>
              </a:ext>
            </a:extLst>
          </p:cNvPr>
          <p:cNvSpPr/>
          <p:nvPr/>
        </p:nvSpPr>
        <p:spPr>
          <a:xfrm>
            <a:off x="4745838" y="2320841"/>
            <a:ext cx="1687330" cy="1118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F34FF7B0-C4DE-479F-B11F-5CBD79D27B69}"/>
              </a:ext>
            </a:extLst>
          </p:cNvPr>
          <p:cNvSpPr txBox="1">
            <a:spLocks/>
          </p:cNvSpPr>
          <p:nvPr/>
        </p:nvSpPr>
        <p:spPr>
          <a:xfrm>
            <a:off x="4894734" y="2447072"/>
            <a:ext cx="1429632" cy="1035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Tx/>
              <a:buNone/>
              <a:defRPr sz="2133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16972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7"/>
              </a:buClr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Økonomisystemets administrator har </a:t>
            </a: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ikke opsat 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tilsvarende </a:t>
            </a:r>
            <a:r>
              <a:rPr kumimoji="0" lang="da-DK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mapning</a:t>
            </a: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i bogføringssystemet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7"/>
              </a:buClr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95C84ED3-52D0-4072-8E86-9074736CCAA2}"/>
              </a:ext>
            </a:extLst>
          </p:cNvPr>
          <p:cNvSpPr/>
          <p:nvPr/>
        </p:nvSpPr>
        <p:spPr>
          <a:xfrm>
            <a:off x="6993217" y="2311201"/>
            <a:ext cx="1687330" cy="1118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F25FADB1-7C62-4CAD-9CC8-1D76BF102131}"/>
              </a:ext>
            </a:extLst>
          </p:cNvPr>
          <p:cNvSpPr txBox="1">
            <a:spLocks/>
          </p:cNvSpPr>
          <p:nvPr/>
        </p:nvSpPr>
        <p:spPr>
          <a:xfrm>
            <a:off x="7244793" y="2838273"/>
            <a:ext cx="1158046" cy="2175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Tx/>
              <a:buNone/>
              <a:defRPr sz="2133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16972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7"/>
              </a:buClr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Afvist postering </a:t>
            </a:r>
          </a:p>
        </p:txBody>
      </p:sp>
      <p:pic>
        <p:nvPicPr>
          <p:cNvPr id="6" name="Grafik 5" descr="Advarsel med massiv udfyldning">
            <a:extLst>
              <a:ext uri="{FF2B5EF4-FFF2-40B4-BE49-F238E27FC236}">
                <a16:creationId xmlns:a16="http://schemas.microsoft.com/office/drawing/2014/main" id="{2377FC7B-8068-4F54-9AF4-133362B1D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2727" y="2357595"/>
            <a:ext cx="428309" cy="428309"/>
          </a:xfrm>
          <a:prstGeom prst="rect">
            <a:avLst/>
          </a:prstGeom>
        </p:spPr>
      </p:pic>
      <p:pic>
        <p:nvPicPr>
          <p:cNvPr id="20" name="Grafik 19" descr="Markør med massiv udfyldning">
            <a:extLst>
              <a:ext uri="{FF2B5EF4-FFF2-40B4-BE49-F238E27FC236}">
                <a16:creationId xmlns:a16="http://schemas.microsoft.com/office/drawing/2014/main" id="{1088BA36-6B71-44A6-AB95-C4925E4911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19803" y="1620900"/>
            <a:ext cx="610820" cy="610820"/>
          </a:xfrm>
          <a:prstGeom prst="rect">
            <a:avLst/>
          </a:prstGeom>
        </p:spPr>
      </p:pic>
      <p:pic>
        <p:nvPicPr>
          <p:cNvPr id="23" name="Grafik 22" descr="Markør med massiv udfyldning">
            <a:extLst>
              <a:ext uri="{FF2B5EF4-FFF2-40B4-BE49-F238E27FC236}">
                <a16:creationId xmlns:a16="http://schemas.microsoft.com/office/drawing/2014/main" id="{F8D4D500-81AC-4896-B429-94F30963D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2181229" y="1619083"/>
            <a:ext cx="610820" cy="610820"/>
          </a:xfrm>
          <a:prstGeom prst="rect">
            <a:avLst/>
          </a:prstGeom>
        </p:spPr>
      </p:pic>
      <p:pic>
        <p:nvPicPr>
          <p:cNvPr id="25" name="Grafik 24" descr="Markør med massiv udfyldning">
            <a:extLst>
              <a:ext uri="{FF2B5EF4-FFF2-40B4-BE49-F238E27FC236}">
                <a16:creationId xmlns:a16="http://schemas.microsoft.com/office/drawing/2014/main" id="{7FA548E0-31FA-4319-B37D-9E768E0A33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4382082" y="1619084"/>
            <a:ext cx="610820" cy="610820"/>
          </a:xfrm>
          <a:prstGeom prst="rect">
            <a:avLst/>
          </a:prstGeom>
        </p:spPr>
      </p:pic>
      <p:pic>
        <p:nvPicPr>
          <p:cNvPr id="28" name="Grafik 27" descr="Markør med massiv udfyldning">
            <a:extLst>
              <a:ext uri="{FF2B5EF4-FFF2-40B4-BE49-F238E27FC236}">
                <a16:creationId xmlns:a16="http://schemas.microsoft.com/office/drawing/2014/main" id="{24A7AB5D-62F4-4852-A5FF-CB97C8409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6586207" y="1710022"/>
            <a:ext cx="610820" cy="6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1" y="1335600"/>
            <a:ext cx="5484683" cy="1058506"/>
          </a:xfrm>
        </p:spPr>
        <p:txBody>
          <a:bodyPr>
            <a:normAutofit/>
          </a:bodyPr>
          <a:lstStyle/>
          <a:p>
            <a:r>
              <a:rPr lang="da-DK" sz="2700" dirty="0"/>
              <a:t>Lektion 4 - demonstration</a:t>
            </a:r>
          </a:p>
        </p:txBody>
      </p:sp>
      <p:sp>
        <p:nvSpPr>
          <p:cNvPr id="19" name="Undertitel 18">
            <a:extLst>
              <a:ext uri="{FF2B5EF4-FFF2-40B4-BE49-F238E27FC236}">
                <a16:creationId xmlns:a16="http://schemas.microsoft.com/office/drawing/2014/main" id="{22517D31-BAFF-4B38-9280-605F8040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1"/>
            <a:ext cx="3880230" cy="1636066"/>
          </a:xfrm>
        </p:spPr>
        <p:txBody>
          <a:bodyPr>
            <a:normAutofit/>
          </a:bodyPr>
          <a:lstStyle/>
          <a:p>
            <a:r>
              <a:rPr lang="da-DK" sz="1650" b="1" dirty="0"/>
              <a:t>Administration af typer 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</p:txBody>
      </p:sp>
      <p:pic>
        <p:nvPicPr>
          <p:cNvPr id="4" name="Grafik 3" descr="Teater">
            <a:extLst>
              <a:ext uri="{FF2B5EF4-FFF2-40B4-BE49-F238E27FC236}">
                <a16:creationId xmlns:a16="http://schemas.microsoft.com/office/drawing/2014/main" id="{5D314104-B578-4FEE-82EC-BF5C9345B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7131" y="1864852"/>
            <a:ext cx="2459369" cy="2459369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FACDFB96-2EDA-41E5-8152-F04BE52C5585}"/>
              </a:ext>
            </a:extLst>
          </p:cNvPr>
          <p:cNvSpPr txBox="1"/>
          <p:nvPr/>
        </p:nvSpPr>
        <p:spPr>
          <a:xfrm>
            <a:off x="1150935" y="4343400"/>
            <a:ext cx="2867150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1404852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4 - Opsamling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D4F6F0C-690D-4DCC-AEC7-5839157815B3}"/>
              </a:ext>
            </a:extLst>
          </p:cNvPr>
          <p:cNvSpPr txBox="1"/>
          <p:nvPr/>
        </p:nvSpPr>
        <p:spPr>
          <a:xfrm>
            <a:off x="3445889" y="237505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200" i="1" dirty="0">
                <a:solidFill>
                  <a:schemeClr val="bg1"/>
                </a:solidFill>
                <a:latin typeface="+mj-lt"/>
              </a:rPr>
              <a:t>”Jeg ved, hvad typer er og hvordan de påvirker sagsbehandlere”</a:t>
            </a:r>
          </a:p>
          <a:p>
            <a:pPr algn="ctr"/>
            <a:endParaRPr lang="da-DK" sz="1200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a-DK" sz="1200" i="1" dirty="0">
                <a:solidFill>
                  <a:schemeClr val="bg1"/>
                </a:solidFill>
                <a:latin typeface="+mj-lt"/>
              </a:rPr>
              <a:t>”Jeg ved, hvordan jeg administrerer typer”</a:t>
            </a:r>
          </a:p>
          <a:p>
            <a:pPr algn="ctr"/>
            <a:endParaRPr lang="da-DK" sz="1200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a-DK" sz="1200" i="1" dirty="0">
                <a:solidFill>
                  <a:schemeClr val="bg1"/>
                </a:solidFill>
                <a:latin typeface="+mj-lt"/>
              </a:rPr>
              <a:t>”Jeg ved, hvordan typer kan kontodetaljeres”</a:t>
            </a:r>
          </a:p>
          <a:p>
            <a:pPr algn="ctr"/>
            <a:endParaRPr lang="da-DK" sz="12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8979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4 - Spørgsmål</a:t>
            </a:r>
          </a:p>
        </p:txBody>
      </p:sp>
      <p:pic>
        <p:nvPicPr>
          <p:cNvPr id="7" name="Grafik 6" descr="Spørgsmål kontur">
            <a:extLst>
              <a:ext uri="{FF2B5EF4-FFF2-40B4-BE49-F238E27FC236}">
                <a16:creationId xmlns:a16="http://schemas.microsoft.com/office/drawing/2014/main" id="{AFBCB4BD-802E-4A67-802F-8096DDE9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27679" y="1864853"/>
            <a:ext cx="2459700" cy="2459700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9B200A31-DC0B-467B-9FAC-B742B37040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1705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24C49-F4FB-4F89-B925-F0B505BF0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1" y="1335600"/>
            <a:ext cx="5631150" cy="1058506"/>
          </a:xfrm>
        </p:spPr>
        <p:txBody>
          <a:bodyPr>
            <a:normAutofit/>
          </a:bodyPr>
          <a:lstStyle/>
          <a:p>
            <a:r>
              <a:rPr lang="da-DK" sz="2700" dirty="0"/>
              <a:t>Afrunding / Tid til spørgsmål mm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910C48A-EE2C-4495-9851-6FBF962BA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Link til relevant uddannelsesmateriale:</a:t>
            </a:r>
          </a:p>
          <a:p>
            <a:r>
              <a:rPr lang="da-DK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Dokumenter - Uddannelsesmaterialer (KP Basis) (kombit.dk)</a:t>
            </a:r>
            <a:endParaRPr lang="da-DK" i="1" dirty="0"/>
          </a:p>
          <a:p>
            <a:endParaRPr lang="da-DK" i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859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AF5F44F7-6892-43CE-BDE0-04F58998D275}"/>
              </a:ext>
            </a:extLst>
          </p:cNvPr>
          <p:cNvSpPr>
            <a:spLocks noChangeAspect="1"/>
          </p:cNvSpPr>
          <p:nvPr/>
        </p:nvSpPr>
        <p:spPr>
          <a:xfrm>
            <a:off x="3683895" y="1939257"/>
            <a:ext cx="1770107" cy="164058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079FC3-8B39-4022-BC17-529A80CA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1. Struktur på dagens undervisning (3 af 3)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FADCFF7-C3E0-42BC-900B-C3670F1E4DB2}"/>
              </a:ext>
            </a:extLst>
          </p:cNvPr>
          <p:cNvSpPr>
            <a:spLocks noChangeAspect="1"/>
          </p:cNvSpPr>
          <p:nvPr/>
        </p:nvSpPr>
        <p:spPr>
          <a:xfrm>
            <a:off x="1112460" y="1939257"/>
            <a:ext cx="1770107" cy="164058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F41210E-C3A9-4A85-80B5-E0D065081958}"/>
              </a:ext>
            </a:extLst>
          </p:cNvPr>
          <p:cNvSpPr txBox="1"/>
          <p:nvPr/>
        </p:nvSpPr>
        <p:spPr>
          <a:xfrm>
            <a:off x="3487494" y="3112452"/>
            <a:ext cx="21629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500" dirty="0">
                <a:solidFill>
                  <a:schemeClr val="bg1"/>
                </a:solidFill>
                <a:latin typeface="+mj-lt"/>
              </a:rPr>
              <a:t>Demonstration</a:t>
            </a:r>
            <a:endParaRPr lang="da-DK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Grafik 17" descr="Klasseværelse kontur">
            <a:extLst>
              <a:ext uri="{FF2B5EF4-FFF2-40B4-BE49-F238E27FC236}">
                <a16:creationId xmlns:a16="http://schemas.microsoft.com/office/drawing/2014/main" id="{4E52D3B2-5C88-4CEA-A59C-92AC34BCC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2512" y="2280371"/>
            <a:ext cx="810000" cy="810000"/>
          </a:xfrm>
          <a:prstGeom prst="rect">
            <a:avLst/>
          </a:prstGeom>
        </p:spPr>
      </p:pic>
      <p:pic>
        <p:nvPicPr>
          <p:cNvPr id="22" name="Grafik 21" descr="Teater kontur">
            <a:extLst>
              <a:ext uri="{FF2B5EF4-FFF2-40B4-BE49-F238E27FC236}">
                <a16:creationId xmlns:a16="http://schemas.microsoft.com/office/drawing/2014/main" id="{AC2284A0-4C81-4464-8C0C-CBCDF5EF3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163948" y="2354550"/>
            <a:ext cx="810000" cy="81000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587AAFCB-8141-4AE6-91E1-D79E6E6D8520}"/>
              </a:ext>
            </a:extLst>
          </p:cNvPr>
          <p:cNvSpPr txBox="1"/>
          <p:nvPr/>
        </p:nvSpPr>
        <p:spPr>
          <a:xfrm>
            <a:off x="1132514" y="3112962"/>
            <a:ext cx="17299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500" dirty="0">
                <a:solidFill>
                  <a:schemeClr val="bg1"/>
                </a:solidFill>
                <a:latin typeface="+mj-lt"/>
              </a:rPr>
              <a:t>Oplæg</a:t>
            </a:r>
            <a:endParaRPr lang="da-DK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934C8E5-5B89-44DB-B499-A5D1B08CC04A}"/>
              </a:ext>
            </a:extLst>
          </p:cNvPr>
          <p:cNvSpPr txBox="1"/>
          <p:nvPr/>
        </p:nvSpPr>
        <p:spPr>
          <a:xfrm>
            <a:off x="825045" y="4027252"/>
            <a:ext cx="3121954" cy="3295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u="sng" dirty="0"/>
              <a:t>*Vær opmærksom på, at vi benytter testdata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571351F-7CAF-4458-B27A-CA4413660EFE}"/>
              </a:ext>
            </a:extLst>
          </p:cNvPr>
          <p:cNvSpPr>
            <a:spLocks noChangeAspect="1"/>
          </p:cNvSpPr>
          <p:nvPr/>
        </p:nvSpPr>
        <p:spPr>
          <a:xfrm>
            <a:off x="6261433" y="1939257"/>
            <a:ext cx="1770107" cy="164058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67B9F90-C11E-4FB3-B4B6-1FEBE0B31444}"/>
              </a:ext>
            </a:extLst>
          </p:cNvPr>
          <p:cNvSpPr txBox="1"/>
          <p:nvPr/>
        </p:nvSpPr>
        <p:spPr>
          <a:xfrm>
            <a:off x="6281488" y="3108237"/>
            <a:ext cx="17299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500" dirty="0">
                <a:solidFill>
                  <a:schemeClr val="bg1"/>
                </a:solidFill>
                <a:latin typeface="+mj-lt"/>
              </a:rPr>
              <a:t>Opsamling</a:t>
            </a:r>
            <a:endParaRPr lang="da-DK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Grafik 19" descr="Dokument kontur">
            <a:extLst>
              <a:ext uri="{FF2B5EF4-FFF2-40B4-BE49-F238E27FC236}">
                <a16:creationId xmlns:a16="http://schemas.microsoft.com/office/drawing/2014/main" id="{4F4A3269-8F5A-4354-810A-1A09A7733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41486" y="2279861"/>
            <a:ext cx="8100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2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1 - oplæg</a:t>
            </a:r>
          </a:p>
        </p:txBody>
      </p:sp>
      <p:sp>
        <p:nvSpPr>
          <p:cNvPr id="19" name="Undertitel 18">
            <a:extLst>
              <a:ext uri="{FF2B5EF4-FFF2-40B4-BE49-F238E27FC236}">
                <a16:creationId xmlns:a16="http://schemas.microsoft.com/office/drawing/2014/main" id="{22517D31-BAFF-4B38-9280-605F8040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1"/>
            <a:ext cx="6858000" cy="1636066"/>
          </a:xfrm>
        </p:spPr>
        <p:txBody>
          <a:bodyPr>
            <a:normAutofit/>
          </a:bodyPr>
          <a:lstStyle/>
          <a:p>
            <a:r>
              <a:rPr lang="da-DK" sz="1500" b="1" dirty="0"/>
              <a:t>Gennemgang af systemet og administration i KP Basis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Læringsmål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KP Basis og jeres rolle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Gennemgang af systemet og funktionaliteter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KP Basis’ systemparametre og administration heraf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8B59E3F-5329-4373-8DB3-65FC07B68FD0}"/>
              </a:ext>
            </a:extLst>
          </p:cNvPr>
          <p:cNvSpPr txBox="1"/>
          <p:nvPr/>
        </p:nvSpPr>
        <p:spPr>
          <a:xfrm>
            <a:off x="1150935" y="4343400"/>
            <a:ext cx="2867150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i="1" dirty="0">
                <a:solidFill>
                  <a:schemeClr val="bg1"/>
                </a:solidFill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291398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224097" y="1475448"/>
            <a:ext cx="6805353" cy="3148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685800" lvl="1" indent="-342900">
              <a:buFont typeface="+mj-lt"/>
              <a:buAutoNum type="arabicPeriod"/>
            </a:pPr>
            <a:r>
              <a:rPr lang="da-DK" sz="1500" dirty="0">
                <a:latin typeface="+mj-lt"/>
              </a:rPr>
              <a:t>”Jeg ved, hvad formålet med KP Basis er, og hvad min rolle som systemadministrator er i dette”</a:t>
            </a:r>
          </a:p>
          <a:p>
            <a:pPr marL="685800" lvl="1" indent="-342900">
              <a:buFont typeface="+mj-lt"/>
              <a:buAutoNum type="arabicPeriod"/>
            </a:pPr>
            <a:endParaRPr lang="da-DK" sz="1500" dirty="0">
              <a:latin typeface="+mj-lt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da-DK" sz="1500" dirty="0">
                <a:latin typeface="+mj-lt"/>
              </a:rPr>
              <a:t>”Jeg ved, hvad systemparametre er, og hvad de bruges til overordnet set”</a:t>
            </a:r>
          </a:p>
          <a:p>
            <a:pPr marL="685800" lvl="1" indent="-342900">
              <a:buFont typeface="+mj-lt"/>
              <a:buAutoNum type="arabicPeriod"/>
            </a:pPr>
            <a:endParaRPr lang="da-DK" sz="1500" dirty="0">
              <a:latin typeface="+mj-lt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da-DK" sz="1500" dirty="0">
                <a:latin typeface="+mj-lt"/>
              </a:rPr>
              <a:t>”Jeg forstår forskellen på central og lokal opsætning af systemet”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1. Læringsmål (1 af 1)</a:t>
            </a:r>
            <a:endParaRPr lang="da-DK" sz="1800" dirty="0">
              <a:solidFill>
                <a:srgbClr val="DE9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8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 descr="Skærm kontur">
            <a:extLst>
              <a:ext uri="{FF2B5EF4-FFF2-40B4-BE49-F238E27FC236}">
                <a16:creationId xmlns:a16="http://schemas.microsoft.com/office/drawing/2014/main" id="{63FB9BD9-59E8-4828-A265-FE16E3F28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9772" y="1402928"/>
            <a:ext cx="3319648" cy="33196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A88687-965E-496D-BAF7-12FB2E37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50" y="519113"/>
            <a:ext cx="8546057" cy="295200"/>
          </a:xfrm>
        </p:spPr>
        <p:txBody>
          <a:bodyPr>
            <a:noAutofit/>
          </a:bodyPr>
          <a:lstStyle/>
          <a:p>
            <a:r>
              <a:rPr lang="da-DK" sz="1800" dirty="0"/>
              <a:t>2. KP Basis og jeres rolle (1 af 2)</a:t>
            </a:r>
            <a:endParaRPr lang="da-DK" sz="1800" dirty="0">
              <a:solidFill>
                <a:srgbClr val="DE9C2B"/>
              </a:solidFill>
            </a:endParaRPr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C6F3A727-1122-422C-8FFE-124884B83238}"/>
              </a:ext>
            </a:extLst>
          </p:cNvPr>
          <p:cNvCxnSpPr>
            <a:cxnSpLocks/>
          </p:cNvCxnSpPr>
          <p:nvPr/>
        </p:nvCxnSpPr>
        <p:spPr>
          <a:xfrm>
            <a:off x="5726990" y="2962571"/>
            <a:ext cx="919054" cy="5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F7879FA5-D752-4226-BDF6-27685DB4DC7B}"/>
              </a:ext>
            </a:extLst>
          </p:cNvPr>
          <p:cNvSpPr txBox="1"/>
          <p:nvPr/>
        </p:nvSpPr>
        <p:spPr>
          <a:xfrm>
            <a:off x="1281177" y="2814973"/>
            <a:ext cx="883604" cy="295199"/>
          </a:xfrm>
          <a:prstGeom prst="rect">
            <a:avLst/>
          </a:prstGeom>
          <a:noFill/>
          <a:ln w="28575">
            <a:solidFill>
              <a:srgbClr val="005776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Hændelser</a:t>
            </a:r>
          </a:p>
        </p:txBody>
      </p:sp>
      <p:cxnSp>
        <p:nvCxnSpPr>
          <p:cNvPr id="34" name="Lige pilforbindelse 33">
            <a:extLst>
              <a:ext uri="{FF2B5EF4-FFF2-40B4-BE49-F238E27FC236}">
                <a16:creationId xmlns:a16="http://schemas.microsoft.com/office/drawing/2014/main" id="{5782D2CF-F060-46D7-ABD7-3547E4CD48E4}"/>
              </a:ext>
            </a:extLst>
          </p:cNvPr>
          <p:cNvCxnSpPr>
            <a:cxnSpLocks/>
          </p:cNvCxnSpPr>
          <p:nvPr/>
        </p:nvCxnSpPr>
        <p:spPr>
          <a:xfrm flipV="1">
            <a:off x="2164780" y="2962572"/>
            <a:ext cx="6845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119" descr="Åben mappe kontur">
            <a:extLst>
              <a:ext uri="{FF2B5EF4-FFF2-40B4-BE49-F238E27FC236}">
                <a16:creationId xmlns:a16="http://schemas.microsoft.com/office/drawing/2014/main" id="{BE42D32E-9B9C-4108-B78C-A431D6377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80534" y="2517060"/>
            <a:ext cx="510284" cy="510284"/>
          </a:xfrm>
          <a:prstGeom prst="rect">
            <a:avLst/>
          </a:prstGeom>
        </p:spPr>
      </p:pic>
      <p:sp>
        <p:nvSpPr>
          <p:cNvPr id="64" name="Tekstfelt 63">
            <a:extLst>
              <a:ext uri="{FF2B5EF4-FFF2-40B4-BE49-F238E27FC236}">
                <a16:creationId xmlns:a16="http://schemas.microsoft.com/office/drawing/2014/main" id="{D8E059AD-42F6-4D04-871C-271E8EF2789E}"/>
              </a:ext>
            </a:extLst>
          </p:cNvPr>
          <p:cNvSpPr txBox="1"/>
          <p:nvPr/>
        </p:nvSpPr>
        <p:spPr>
          <a:xfrm>
            <a:off x="4617085" y="3064001"/>
            <a:ext cx="437183" cy="144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50" dirty="0">
                <a:latin typeface="+mj-lt"/>
              </a:rPr>
              <a:t>Sager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C66ADEF0-540A-4489-AD6A-88181843E6EB}"/>
              </a:ext>
            </a:extLst>
          </p:cNvPr>
          <p:cNvSpPr txBox="1"/>
          <p:nvPr/>
        </p:nvSpPr>
        <p:spPr>
          <a:xfrm>
            <a:off x="6998666" y="1867458"/>
            <a:ext cx="1144483" cy="336896"/>
          </a:xfrm>
          <a:prstGeom prst="rect">
            <a:avLst/>
          </a:prstGeom>
          <a:noFill/>
          <a:ln w="28575">
            <a:solidFill>
              <a:srgbClr val="00739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Bevillinger</a:t>
            </a:r>
          </a:p>
        </p:txBody>
      </p:sp>
      <p:pic>
        <p:nvPicPr>
          <p:cNvPr id="58" name="Grafik 57" descr="Postit-noter kontur">
            <a:extLst>
              <a:ext uri="{FF2B5EF4-FFF2-40B4-BE49-F238E27FC236}">
                <a16:creationId xmlns:a16="http://schemas.microsoft.com/office/drawing/2014/main" id="{4E444F4B-56E1-4EA2-A8B5-268A3C24C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8748" y="2515811"/>
            <a:ext cx="510300" cy="510300"/>
          </a:xfrm>
          <a:prstGeom prst="rect">
            <a:avLst/>
          </a:prstGeom>
        </p:spPr>
      </p:pic>
      <p:sp>
        <p:nvSpPr>
          <p:cNvPr id="39" name="Tekstfelt 38">
            <a:extLst>
              <a:ext uri="{FF2B5EF4-FFF2-40B4-BE49-F238E27FC236}">
                <a16:creationId xmlns:a16="http://schemas.microsoft.com/office/drawing/2014/main" id="{94B56829-FA6F-4E3A-BFF7-24935FA8280E}"/>
              </a:ext>
            </a:extLst>
          </p:cNvPr>
          <p:cNvSpPr txBox="1"/>
          <p:nvPr/>
        </p:nvSpPr>
        <p:spPr>
          <a:xfrm>
            <a:off x="6998666" y="2514793"/>
            <a:ext cx="1144483" cy="336896"/>
          </a:xfrm>
          <a:prstGeom prst="rect">
            <a:avLst/>
          </a:prstGeom>
          <a:noFill/>
          <a:ln w="28575">
            <a:solidFill>
              <a:srgbClr val="00739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Afslag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3AA39B5B-71D5-447D-A87F-298C2E1460A4}"/>
              </a:ext>
            </a:extLst>
          </p:cNvPr>
          <p:cNvSpPr txBox="1"/>
          <p:nvPr/>
        </p:nvSpPr>
        <p:spPr>
          <a:xfrm>
            <a:off x="6998666" y="3162127"/>
            <a:ext cx="1144483" cy="336896"/>
          </a:xfrm>
          <a:prstGeom prst="rect">
            <a:avLst/>
          </a:prstGeom>
          <a:noFill/>
          <a:ln w="28575">
            <a:solidFill>
              <a:srgbClr val="00739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Udbetalinger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D08F1A99-142D-44BE-8014-7B3DA9DAD175}"/>
              </a:ext>
            </a:extLst>
          </p:cNvPr>
          <p:cNvSpPr txBox="1"/>
          <p:nvPr/>
        </p:nvSpPr>
        <p:spPr>
          <a:xfrm>
            <a:off x="6998666" y="3809462"/>
            <a:ext cx="1144483" cy="336896"/>
          </a:xfrm>
          <a:prstGeom prst="rect">
            <a:avLst/>
          </a:prstGeom>
          <a:noFill/>
          <a:ln w="28575">
            <a:solidFill>
              <a:srgbClr val="007398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Træk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FAB42E35-BD92-4748-9126-291B2BA990B7}"/>
              </a:ext>
            </a:extLst>
          </p:cNvPr>
          <p:cNvSpPr txBox="1"/>
          <p:nvPr/>
        </p:nvSpPr>
        <p:spPr>
          <a:xfrm>
            <a:off x="3617080" y="3062751"/>
            <a:ext cx="613636" cy="144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50" dirty="0">
                <a:latin typeface="+mj-lt"/>
              </a:rPr>
              <a:t>Opgaver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A33F47C-4E34-4632-BEE0-C4AA2419EBCE}"/>
              </a:ext>
            </a:extLst>
          </p:cNvPr>
          <p:cNvSpPr txBox="1"/>
          <p:nvPr/>
        </p:nvSpPr>
        <p:spPr>
          <a:xfrm>
            <a:off x="3754253" y="1547887"/>
            <a:ext cx="967740" cy="254039"/>
          </a:xfrm>
          <a:prstGeom prst="rect">
            <a:avLst/>
          </a:prstGeom>
          <a:noFill/>
          <a:ln w="28575">
            <a:solidFill>
              <a:srgbClr val="005776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KP Basis</a:t>
            </a:r>
          </a:p>
        </p:txBody>
      </p:sp>
      <p:pic>
        <p:nvPicPr>
          <p:cNvPr id="99" name="Grafik 98" descr="Mønter kontur">
            <a:extLst>
              <a:ext uri="{FF2B5EF4-FFF2-40B4-BE49-F238E27FC236}">
                <a16:creationId xmlns:a16="http://schemas.microsoft.com/office/drawing/2014/main" id="{6A595F48-E813-4445-931C-FEDBBE3A1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668525" y="3854555"/>
            <a:ext cx="606696" cy="606696"/>
          </a:xfrm>
          <a:prstGeom prst="rect">
            <a:avLst/>
          </a:prstGeom>
        </p:spPr>
      </p:pic>
      <p:pic>
        <p:nvPicPr>
          <p:cNvPr id="101" name="Grafik 100" descr="Flyvende penge kontur">
            <a:extLst>
              <a:ext uri="{FF2B5EF4-FFF2-40B4-BE49-F238E27FC236}">
                <a16:creationId xmlns:a16="http://schemas.microsoft.com/office/drawing/2014/main" id="{0A2041B1-87B5-4B60-BB76-E6F3E2752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670755" y="3790810"/>
            <a:ext cx="648000" cy="648000"/>
          </a:xfrm>
          <a:prstGeom prst="rect">
            <a:avLst/>
          </a:prstGeom>
        </p:spPr>
      </p:pic>
      <p:sp>
        <p:nvSpPr>
          <p:cNvPr id="102" name="Tekstfelt 101">
            <a:extLst>
              <a:ext uri="{FF2B5EF4-FFF2-40B4-BE49-F238E27FC236}">
                <a16:creationId xmlns:a16="http://schemas.microsoft.com/office/drawing/2014/main" id="{9A21ED7B-CE02-4879-9B7D-8D9F42078B61}"/>
              </a:ext>
            </a:extLst>
          </p:cNvPr>
          <p:cNvSpPr txBox="1"/>
          <p:nvPr/>
        </p:nvSpPr>
        <p:spPr>
          <a:xfrm>
            <a:off x="7228345" y="4686728"/>
            <a:ext cx="1532820" cy="240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dirty="0">
                <a:latin typeface="+mj-lt"/>
              </a:rPr>
              <a:t>Træktyper, mm</a:t>
            </a:r>
          </a:p>
        </p:txBody>
      </p:sp>
      <p:sp>
        <p:nvSpPr>
          <p:cNvPr id="103" name="Tekstfelt 102">
            <a:extLst>
              <a:ext uri="{FF2B5EF4-FFF2-40B4-BE49-F238E27FC236}">
                <a16:creationId xmlns:a16="http://schemas.microsoft.com/office/drawing/2014/main" id="{9ED608EC-492E-4194-B354-505135441F62}"/>
              </a:ext>
            </a:extLst>
          </p:cNvPr>
          <p:cNvSpPr txBox="1"/>
          <p:nvPr/>
        </p:nvSpPr>
        <p:spPr>
          <a:xfrm>
            <a:off x="5078756" y="4692616"/>
            <a:ext cx="1841327" cy="240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Ydelsestyper</a:t>
            </a:r>
          </a:p>
        </p:txBody>
      </p:sp>
      <p:pic>
        <p:nvPicPr>
          <p:cNvPr id="105" name="Grafik 104" descr="Dokument kontur">
            <a:extLst>
              <a:ext uri="{FF2B5EF4-FFF2-40B4-BE49-F238E27FC236}">
                <a16:creationId xmlns:a16="http://schemas.microsoft.com/office/drawing/2014/main" id="{C8B54BA5-3A76-420D-9D30-185B865AAF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712661" y="3796326"/>
            <a:ext cx="685800" cy="685800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D9D20BE-A3D4-4E0F-AEFF-4E4727D0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93" b="95185" l="10000" r="90000">
                        <a14:foregroundMark x1="44333" y1="15370" x2="29667" y2="41111"/>
                        <a14:foregroundMark x1="60667" y1="13333" x2="72556" y2="38704"/>
                        <a14:foregroundMark x1="61444" y1="33704" x2="41778" y2="48148"/>
                        <a14:foregroundMark x1="72889" y1="42222" x2="57778" y2="57963"/>
                        <a14:foregroundMark x1="32778" y1="42963" x2="36889" y2="67593"/>
                        <a14:foregroundMark x1="65333" y1="63889" x2="41778" y2="81852"/>
                        <a14:foregroundMark x1="30222" y1="60926" x2="44444" y2="81296"/>
                        <a14:foregroundMark x1="60333" y1="2593" x2="61111" y2="7593"/>
                        <a14:foregroundMark x1="45556" y1="95185" x2="45556" y2="9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2430">
            <a:off x="348684" y="3333466"/>
            <a:ext cx="2748124" cy="16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Grafik 108" descr="Tilbage kontur">
            <a:extLst>
              <a:ext uri="{FF2B5EF4-FFF2-40B4-BE49-F238E27FC236}">
                <a16:creationId xmlns:a16="http://schemas.microsoft.com/office/drawing/2014/main" id="{C5CFF3EE-E5C2-4048-B8AE-6DF1689292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242777">
            <a:off x="2325622" y="3163406"/>
            <a:ext cx="684521" cy="684521"/>
          </a:xfrm>
          <a:prstGeom prst="rect">
            <a:avLst/>
          </a:prstGeom>
        </p:spPr>
      </p:pic>
      <p:sp>
        <p:nvSpPr>
          <p:cNvPr id="116" name="Tekstfelt 115">
            <a:extLst>
              <a:ext uri="{FF2B5EF4-FFF2-40B4-BE49-F238E27FC236}">
                <a16:creationId xmlns:a16="http://schemas.microsoft.com/office/drawing/2014/main" id="{B8C380C8-0A2F-42F7-93F8-D0A11FBFCF96}"/>
              </a:ext>
            </a:extLst>
          </p:cNvPr>
          <p:cNvSpPr txBox="1"/>
          <p:nvPr/>
        </p:nvSpPr>
        <p:spPr>
          <a:xfrm>
            <a:off x="3178375" y="4490548"/>
            <a:ext cx="1754373" cy="240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+mj-lt"/>
              </a:rPr>
              <a:t>Brev-, master- og journalnotatskabeloner,</a:t>
            </a:r>
          </a:p>
        </p:txBody>
      </p:sp>
      <p:sp>
        <p:nvSpPr>
          <p:cNvPr id="115" name="Rektangel 114">
            <a:extLst>
              <a:ext uri="{FF2B5EF4-FFF2-40B4-BE49-F238E27FC236}">
                <a16:creationId xmlns:a16="http://schemas.microsoft.com/office/drawing/2014/main" id="{8BA27591-0BB4-45C1-B715-242BBA398BD5}"/>
              </a:ext>
            </a:extLst>
          </p:cNvPr>
          <p:cNvSpPr/>
          <p:nvPr/>
        </p:nvSpPr>
        <p:spPr>
          <a:xfrm>
            <a:off x="866274" y="198522"/>
            <a:ext cx="8010284" cy="300919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12143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6.25E-7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2.5E-6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1.45833E-6 -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3.95833E-6 -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3.95833E-6 -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4.58333E-6 -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3.54167E-6 -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4.58333E-6 -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4.58333E-6 -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4.58333E-6 -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3.54167E-6 -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1.45833E-6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1.45833E-6 -0.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64" grpId="0"/>
      <p:bldP spid="33" grpId="0" animBg="1"/>
      <p:bldP spid="39" grpId="0" animBg="1"/>
      <p:bldP spid="45" grpId="0" animBg="1"/>
      <p:bldP spid="46" grpId="0" animBg="1"/>
      <p:bldP spid="29" grpId="0"/>
      <p:bldP spid="5" grpId="0" animBg="1"/>
      <p:bldP spid="102" grpId="0"/>
      <p:bldP spid="103" grpId="0"/>
      <p:bldP spid="116" grpId="0"/>
      <p:bldP spid="1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Template" id="{4CFC66B0-5736-4489-BF36-B530A32A208D}" vid="{50734CBC-CEE6-4DF0-B7AA-1333908070F0}"/>
    </a:ext>
  </a:extLst>
</a:theme>
</file>

<file path=ppt/theme/theme2.xml><?xml version="1.0" encoding="utf-8"?>
<a:theme xmlns:a="http://schemas.openxmlformats.org/drawingml/2006/main" name="1_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Skabelon" id="{212EBC73-8479-4FB1-9C4C-53D59146E819}" vid="{DBB53E2A-4F3F-4CF5-9E4F-61F2BAE342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d__x002d__x002d_ xmlns="96c47bad-65db-4d5f-86bb-1c02544a7891">- Undervisningsmaterialer</_x002d__x002d__x002d_>
    <_x002d__x002d_ xmlns="96c47bad-65db-4d5f-86bb-1c02544a7891" xsi:nil="true"/>
    <IconOverlay xmlns="http://schemas.microsoft.com/sharepoint/v4" xsi:nil="true"/>
    <Sortering xmlns="96c47bad-65db-4d5f-86bb-1c02544a7891">0</Sortering>
    <Download xmlns="96c47bad-65db-4d5f-86bb-1c02544a7891" xsi:nil="true"/>
    <yboy xmlns="96c47bad-65db-4d5f-86bb-1c02544a7891">
      <UserInfo>
        <DisplayName/>
        <AccountId xsi:nil="true"/>
        <AccountType/>
      </UserInfo>
    </yboy>
    <_x002d_ xmlns="96c47bad-65db-4d5f-86bb-1c02544a7891">- Undervisningsmaterialer</_x002d_>
    <Forsideemne xmlns="96c47bad-65db-4d5f-86bb-1c02544a7891">Undervisning for systemadministratorer (KP Basis)</Forsideemn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0E607AEC89A64FB01FB1CE00625A5F" ma:contentTypeVersion="11" ma:contentTypeDescription="Opret et nyt dokument." ma:contentTypeScope="" ma:versionID="08eeacecd7cf9fa4b62276a3e3a7ecf7">
  <xsd:schema xmlns:xsd="http://www.w3.org/2001/XMLSchema" xmlns:xs="http://www.w3.org/2001/XMLSchema" xmlns:p="http://schemas.microsoft.com/office/2006/metadata/properties" xmlns:ns2="96c47bad-65db-4d5f-86bb-1c02544a7891" xmlns:ns3="http://schemas.microsoft.com/sharepoint/v4" xmlns:ns4="f82b57f8-2ccb-4ab0-a5d2-1bfd24bdaa36" targetNamespace="http://schemas.microsoft.com/office/2006/metadata/properties" ma:root="true" ma:fieldsID="4b1b9caf7c048ffd508799d88ac70002" ns2:_="" ns3:_="" ns4:_="">
    <xsd:import namespace="96c47bad-65db-4d5f-86bb-1c02544a7891"/>
    <xsd:import namespace="http://schemas.microsoft.com/sharepoint/v4"/>
    <xsd:import namespace="f82b57f8-2ccb-4ab0-a5d2-1bfd24bdaa36"/>
    <xsd:element name="properties">
      <xsd:complexType>
        <xsd:sequence>
          <xsd:element name="documentManagement">
            <xsd:complexType>
              <xsd:all>
                <xsd:element ref="ns2:Forsideemne" minOccurs="0"/>
                <xsd:element ref="ns2:_x002d_" minOccurs="0"/>
                <xsd:element ref="ns2:_x002d__x002d_" minOccurs="0"/>
                <xsd:element ref="ns2:Sortering" minOccurs="0"/>
                <xsd:element ref="ns2:Download" minOccurs="0"/>
                <xsd:element ref="ns3:IconOverlay" minOccurs="0"/>
                <xsd:element ref="ns2:yboy" minOccurs="0"/>
                <xsd:element ref="ns2:_x002d__x002d__x002d_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47bad-65db-4d5f-86bb-1c02544a7891" elementFormDefault="qualified">
    <xsd:import namespace="http://schemas.microsoft.com/office/2006/documentManagement/types"/>
    <xsd:import namespace="http://schemas.microsoft.com/office/infopath/2007/PartnerControls"/>
    <xsd:element name="Forsideemne" ma:index="2" nillable="true" ma:displayName="Forsideemne" ma:format="Dropdown" ma:internalName="Forsideemne">
      <xsd:simpleType>
        <xsd:restriction base="dms:Choice">
          <xsd:enumeration value="Forvaltningshåndbog"/>
          <xsd:enumeration value="Høringsmateriale"/>
          <xsd:enumeration value="KL-breve"/>
          <xsd:enumeration value="KLIK-opgaver"/>
          <xsd:enumeration value="KLIK-opgaver og bilag (KP Basis)"/>
          <xsd:enumeration value="KLIK-opgaver og bilag (KP)"/>
          <xsd:enumeration value="Bilag (KP Basis)"/>
          <xsd:enumeration value="Præsentationer"/>
          <xsd:enumeration value="Præsentationer (KMD SPK)"/>
          <xsd:enumeration value="Generelle præsentationer (KP Basis)"/>
          <xsd:enumeration value="Implementeringshåndbog for KMD SPK"/>
          <xsd:enumeration value="Implementeringsmaterialer (KP Basis)"/>
          <xsd:enumeration value="Implementeringsmaterialer (KP)"/>
          <xsd:enumeration value="SPK integrationer"/>
          <xsd:enumeration value="Vejledninger mv. (KP)"/>
          <xsd:enumeration value="Webinar om brugen af KMD SPK"/>
          <xsd:enumeration value="Webinarer om KLIK-opgaver (KP Basis)"/>
          <xsd:enumeration value="Webinarer om KLIK-opgaver (KP)"/>
          <xsd:enumeration value="Webinarer om release 2.0 (KP)"/>
          <xsd:enumeration value="Møder (KP)"/>
          <xsd:enumeration value="Netværksmøder (KP Basis)"/>
          <xsd:enumeration value="Undervisning for systemadministratorer (KP Basis)"/>
          <xsd:enumeration value="Undervisning for superbrugere (KP Basis)"/>
          <xsd:enumeration value="Undervisning for medarbejdere m/ økonomiopgaver (KP Basis)"/>
          <xsd:enumeration value="Undervisning for supportberettigede brugere (KP Basis)"/>
          <xsd:enumeration value="Ændringsforslag og releases (KP)"/>
          <xsd:enumeration value="UDK Pension"/>
          <xsd:enumeration value="Teamvejledninger (KP)"/>
          <xsd:enumeration value="Træningsmiljø (KP)"/>
        </xsd:restriction>
      </xsd:simpleType>
    </xsd:element>
    <xsd:element name="_x002d_" ma:index="3" nillable="true" ma:displayName="-" ma:internalName="_x002d_">
      <xsd:simpleType>
        <xsd:restriction base="dms:Text">
          <xsd:maxLength value="255"/>
        </xsd:restriction>
      </xsd:simpleType>
    </xsd:element>
    <xsd:element name="_x002d__x002d_" ma:index="4" nillable="true" ma:displayName="--" ma:internalName="_x002d__x002d_">
      <xsd:simpleType>
        <xsd:restriction base="dms:Text">
          <xsd:maxLength value="255"/>
        </xsd:restriction>
      </xsd:simpleType>
    </xsd:element>
    <xsd:element name="Sortering" ma:index="5" nillable="true" ma:displayName="Sortering" ma:decimals="0" ma:internalName="Sortering">
      <xsd:simpleType>
        <xsd:restriction base="dms:Number"/>
      </xsd:simpleType>
    </xsd:element>
    <xsd:element name="Download" ma:index="6" nillable="true" ma:displayName="Download" ma:internalName="Download">
      <xsd:simpleType>
        <xsd:restriction base="dms:Text">
          <xsd:maxLength value="255"/>
        </xsd:restriction>
      </xsd:simpleType>
    </xsd:element>
    <xsd:element name="yboy" ma:index="14" nillable="true" ma:displayName="Person eller gruppe" ma:list="UserInfo" ma:internalName="ybo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2d__x002d__x002d_" ma:index="15" ma:displayName="---" ma:internalName="_x002d__x002d__x002d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b57f8-2ccb-4ab0-a5d2-1bfd24bdaa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110471-AE18-4997-8E2A-384A0EC8EC3B}">
  <ds:schemaRefs>
    <ds:schemaRef ds:uri="http://schemas.microsoft.com/office/2006/metadata/properties"/>
    <ds:schemaRef ds:uri="http://schemas.microsoft.com/sharepoint/v3"/>
    <ds:schemaRef ds:uri="8F83E0F8-2295-4786-8EB5-386F2158D0B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f83e0f8-2295-4786-8eb5-386f2158d0b0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F3C59F-8AEE-4B39-9C65-19E643FBE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73971F-24C4-4CF8-8025-C2814598035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12999</TotalTime>
  <Words>1497</Words>
  <Application>Microsoft Office PowerPoint</Application>
  <PresentationFormat>Skærmshow (16:9)</PresentationFormat>
  <Paragraphs>336</Paragraphs>
  <Slides>54</Slides>
  <Notes>54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54</vt:i4>
      </vt:variant>
    </vt:vector>
  </HeadingPairs>
  <TitlesOfParts>
    <vt:vector size="63" baseType="lpstr">
      <vt:lpstr>Arial</vt:lpstr>
      <vt:lpstr>Arial</vt:lpstr>
      <vt:lpstr>Calibri</vt:lpstr>
      <vt:lpstr>Calibri Light</vt:lpstr>
      <vt:lpstr>Symbol</vt:lpstr>
      <vt:lpstr>System Font Regular</vt:lpstr>
      <vt:lpstr>Trebuchet MS</vt:lpstr>
      <vt:lpstr>Office Theme</vt:lpstr>
      <vt:lpstr>1_Office Theme</vt:lpstr>
      <vt:lpstr>Velkommen til Onlinemøde A</vt:lpstr>
      <vt:lpstr>Netcompany </vt:lpstr>
      <vt:lpstr>Dagsprogram</vt:lpstr>
      <vt:lpstr>1. Struktur på dagens undervisning (1 af 3)</vt:lpstr>
      <vt:lpstr>1. Struktur på dagens undervisning (2 af 3)</vt:lpstr>
      <vt:lpstr>1. Struktur på dagens undervisning (3 af 3)</vt:lpstr>
      <vt:lpstr>Lektion 1 - oplæg</vt:lpstr>
      <vt:lpstr>1. Læringsmål (1 af 1)</vt:lpstr>
      <vt:lpstr>2. KP Basis og jeres rolle (1 af 2)</vt:lpstr>
      <vt:lpstr>2. KP Basis og jeres rolle (2 af 2)</vt:lpstr>
      <vt:lpstr>3. Gennemgang af systemet og funktionaliteter (1 af 3)</vt:lpstr>
      <vt:lpstr>3. Gennemgang af systemet og de vigtigste funktioner (2 af 3)</vt:lpstr>
      <vt:lpstr>3. Gennemgang af systemet og de vigtigste funktioner (3 af 3)</vt:lpstr>
      <vt:lpstr>4. KP Basis’ systemparametre og administration heraf (1 af 5)</vt:lpstr>
      <vt:lpstr>4. KP Basis’ systemparametre og administration heraf (2 af 5)</vt:lpstr>
      <vt:lpstr>4. KP Basis’ systemparametre og administration heraf (4 af 5)</vt:lpstr>
      <vt:lpstr>4. KP Basis’ systemparametre og administration heraf (5 af 5)</vt:lpstr>
      <vt:lpstr>Lektion 1 - demonstration</vt:lpstr>
      <vt:lpstr>Lektion 1 - Opsamling</vt:lpstr>
      <vt:lpstr>Lektion 1 - Spørgsmål</vt:lpstr>
      <vt:lpstr>Lektion 2 - oplæg</vt:lpstr>
      <vt:lpstr>1. Læringsmål (1 af 1)</vt:lpstr>
      <vt:lpstr>2. Hændelsesabonnementer - og hvad de bruges til (1 af 2)</vt:lpstr>
      <vt:lpstr>2. Hændelsesabonnementer - og hvad de bruges til (2 af 2)</vt:lpstr>
      <vt:lpstr>3. Administration af hændelsesabonnementer (1 af 2)</vt:lpstr>
      <vt:lpstr>3. Administration af hændelsesabonnementer (2 af 2)</vt:lpstr>
      <vt:lpstr>4. Hvornår det giver mening at hhv. overskrive og oprette hændelsesabonnementer (1 af 1)</vt:lpstr>
      <vt:lpstr>Lektion 2 - demonstration</vt:lpstr>
      <vt:lpstr>Lektion 2 - Opsamling</vt:lpstr>
      <vt:lpstr>Lektion 2 - Spørgsmål</vt:lpstr>
      <vt:lpstr>Pause</vt:lpstr>
      <vt:lpstr>Lektion 3 - oplæg</vt:lpstr>
      <vt:lpstr>1. Læringsmål (1 af 1)</vt:lpstr>
      <vt:lpstr>2. Opgavepakker - og hvad de bruges til (1 af 1)</vt:lpstr>
      <vt:lpstr>3. Hvor sagsbehandlerne finder opgavepakkerne (1 af 1)</vt:lpstr>
      <vt:lpstr>4. Administration af opgavepakker (1 af 1)</vt:lpstr>
      <vt:lpstr>Lektion 3 - demonstration</vt:lpstr>
      <vt:lpstr>Lektion 3 - Opsamling</vt:lpstr>
      <vt:lpstr>Lektion 3 - Spørgsmål</vt:lpstr>
      <vt:lpstr>Lektion 4 - oplæg</vt:lpstr>
      <vt:lpstr>1. Læringsmål (1 af 1)</vt:lpstr>
      <vt:lpstr>1. Typer - To niveauer (1 af 2) </vt:lpstr>
      <vt:lpstr>4. Typer – To niveauer (2 af 2) </vt:lpstr>
      <vt:lpstr>3. Introduktion til flowet (1 af 2) </vt:lpstr>
      <vt:lpstr>3. Introduktion til flowet (2 af 2)  </vt:lpstr>
      <vt:lpstr>5. Hvordan påvirker det sagsbehandlerne? (1 af 1) </vt:lpstr>
      <vt:lpstr>5. Hvordan påvirker det bogføringssystemet? (1 af 1) </vt:lpstr>
      <vt:lpstr>6. Administration af typer (1 af 1)</vt:lpstr>
      <vt:lpstr>7. Fejl (1 af 2)</vt:lpstr>
      <vt:lpstr>7. Fejl (2 af 2)</vt:lpstr>
      <vt:lpstr>Lektion 4 - demonstration</vt:lpstr>
      <vt:lpstr>Lektion 4 - Opsamling</vt:lpstr>
      <vt:lpstr>Lektion 4 - Spørgsmål</vt:lpstr>
      <vt:lpstr>Afrunding / Tid til spørgsmål mm</vt:lpstr>
    </vt:vector>
  </TitlesOfParts>
  <Manager/>
  <Company>Netcompany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Natasja Halken Nordkvist Henriksen</dc:creator>
  <cp:keywords/>
  <dc:description/>
  <cp:lastModifiedBy>Eva Maria Ellingsøe</cp:lastModifiedBy>
  <cp:revision>139</cp:revision>
  <dcterms:created xsi:type="dcterms:W3CDTF">2021-09-20T12:35:48Z</dcterms:created>
  <dcterms:modified xsi:type="dcterms:W3CDTF">2021-11-02T07:32:28Z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Netcompany</vt:lpwstr>
  </property>
  <property fmtid="{D5CDD505-2E9C-101B-9397-08002B2CF9AE}" pid="3" name="ContentTypeId">
    <vt:lpwstr>0x010100D50E607AEC89A64FB01FB1CE00625A5F</vt:lpwstr>
  </property>
  <property fmtid="{D5CDD505-2E9C-101B-9397-08002B2CF9AE}" pid="4" name="CCMSystemID">
    <vt:lpwstr>a83c9e44-5554-4fe4-9554-0ea6ec621664</vt:lpwstr>
  </property>
  <property fmtid="{D5CDD505-2E9C-101B-9397-08002B2CF9AE}" pid="5" name="_dlc_DocIdItemGuid">
    <vt:lpwstr>cfcecc48-ce1b-431c-a677-b3248011004e</vt:lpwstr>
  </property>
  <property fmtid="{D5CDD505-2E9C-101B-9397-08002B2CF9AE}" pid="6" name="CCMSystem">
    <vt:lpwstr> </vt:lpwstr>
  </property>
</Properties>
</file>